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notesMasterIdLst>
    <p:notesMasterId r:id="rId17"/>
  </p:notesMasterIdLst>
  <p:sldIdLst>
    <p:sldId id="256" r:id="rId2"/>
    <p:sldId id="258" r:id="rId3"/>
    <p:sldId id="259" r:id="rId4"/>
    <p:sldId id="269" r:id="rId5"/>
    <p:sldId id="260" r:id="rId6"/>
    <p:sldId id="273" r:id="rId7"/>
    <p:sldId id="274" r:id="rId8"/>
    <p:sldId id="265" r:id="rId9"/>
    <p:sldId id="266" r:id="rId10"/>
    <p:sldId id="262" r:id="rId11"/>
    <p:sldId id="267" r:id="rId12"/>
    <p:sldId id="263" r:id="rId13"/>
    <p:sldId id="272" r:id="rId14"/>
    <p:sldId id="264" r:id="rId15"/>
    <p:sldId id="268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Средний стиль 2 —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Средний стиль 2 —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4" d="100"/>
          <a:sy n="84" d="100"/>
        </p:scale>
        <p:origin x="595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07CC59-FF75-4BB9-8C07-344B33C71B70}" type="datetimeFigureOut">
              <a:rPr lang="ru-RU" smtClean="0"/>
              <a:t>03.03.2025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A85601-C7D5-4531-BF4E-46BC00205F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26246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A85601-C7D5-4531-BF4E-46BC00205FE5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04254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A85601-C7D5-4531-BF4E-46BC00205FE5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22528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A85601-C7D5-4531-BF4E-46BC00205FE5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5243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C2264-04A9-4B55-BFB3-335F0AF53CFC}" type="datetimeFigureOut">
              <a:rPr lang="ru-RU" smtClean="0"/>
              <a:t>03.03.2025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251AE6-4CA5-40A8-9356-C2CCD03D03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662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C2264-04A9-4B55-BFB3-335F0AF53CFC}" type="datetimeFigureOut">
              <a:rPr lang="ru-RU" smtClean="0"/>
              <a:t>03.03.2025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251AE6-4CA5-40A8-9356-C2CCD03D03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2738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C2264-04A9-4B55-BFB3-335F0AF53CFC}" type="datetimeFigureOut">
              <a:rPr lang="ru-RU" smtClean="0"/>
              <a:t>03.03.2025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251AE6-4CA5-40A8-9356-C2CCD03D03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50879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3/3/2025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48306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C2264-04A9-4B55-BFB3-335F0AF53CFC}" type="datetimeFigureOut">
              <a:rPr lang="ru-RU" smtClean="0"/>
              <a:t>03.03.2025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251AE6-4CA5-40A8-9356-C2CCD03D03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66947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C2264-04A9-4B55-BFB3-335F0AF53CFC}" type="datetimeFigureOut">
              <a:rPr lang="ru-RU" smtClean="0"/>
              <a:t>03.03.2025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251AE6-4CA5-40A8-9356-C2CCD03D03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61112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C2264-04A9-4B55-BFB3-335F0AF53CFC}" type="datetimeFigureOut">
              <a:rPr lang="ru-RU" smtClean="0"/>
              <a:t>03.03.2025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251AE6-4CA5-40A8-9356-C2CCD03D03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69648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C2264-04A9-4B55-BFB3-335F0AF53CFC}" type="datetimeFigureOut">
              <a:rPr lang="ru-RU" smtClean="0"/>
              <a:t>03.03.2025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251AE6-4CA5-40A8-9356-C2CCD03D03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64525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C2264-04A9-4B55-BFB3-335F0AF53CFC}" type="datetimeFigureOut">
              <a:rPr lang="ru-RU" smtClean="0"/>
              <a:t>03.03.2025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251AE6-4CA5-40A8-9356-C2CCD03D03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68973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C2264-04A9-4B55-BFB3-335F0AF53CFC}" type="datetimeFigureOut">
              <a:rPr lang="ru-RU" smtClean="0"/>
              <a:t>03.03.2025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251AE6-4CA5-40A8-9356-C2CCD03D03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14200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C2264-04A9-4B55-BFB3-335F0AF53CFC}" type="datetimeFigureOut">
              <a:rPr lang="ru-RU" smtClean="0"/>
              <a:t>03.03.2025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251AE6-4CA5-40A8-9356-C2CCD03D03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50966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C2264-04A9-4B55-BFB3-335F0AF53CFC}" type="datetimeFigureOut">
              <a:rPr lang="ru-RU" smtClean="0"/>
              <a:t>03.03.2025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251AE6-4CA5-40A8-9356-C2CCD03D03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55428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9C2264-04A9-4B55-BFB3-335F0AF53CFC}" type="datetimeFigureOut">
              <a:rPr lang="ru-RU" smtClean="0"/>
              <a:t>03.03.2025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251AE6-4CA5-40A8-9356-C2CCD03D03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75994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3754170" y="185245"/>
            <a:ext cx="6096000" cy="1508105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/>
            <a:r>
              <a:rPr lang="ru-RU" sz="1600" b="1" dirty="0">
                <a:solidFill>
                  <a:srgbClr val="2F2F2F"/>
                </a:solidFill>
                <a:latin typeface="Gilroy"/>
              </a:rPr>
              <a:t>Федеральное бюджетное учреждение здравоохранения </a:t>
            </a:r>
            <a:r>
              <a:rPr lang="ru-RU" sz="1600" b="1" dirty="0">
                <a:solidFill>
                  <a:srgbClr val="009EE0"/>
                </a:solidFill>
                <a:latin typeface="Gilroy"/>
              </a:rPr>
              <a:t>«Центр гигиены и эпидемиологии в Свердловской области»</a:t>
            </a:r>
            <a:endParaRPr lang="ru-RU" sz="16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ru-RU" sz="16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ru-RU" sz="1400" b="1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Североуральский</a:t>
            </a:r>
            <a:r>
              <a:rPr lang="ru-RU" sz="14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филиал ФБУЗ «Центр гигиены и эпидемиологии в Свердловской области»</a:t>
            </a: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3575" y="185245"/>
            <a:ext cx="993007" cy="8898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 descr="Опасность заболевания и правила профилактики от сальмонеллеза / Новости /  Сайт Администрации городского округа Чехов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929" y="1725461"/>
            <a:ext cx="5184647" cy="4740065"/>
          </a:xfrm>
          <a:prstGeom prst="flowChartConnector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044184" y="2171807"/>
            <a:ext cx="5973540" cy="304698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00B0F0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dirty="0" smtClean="0">
                <a:ln w="22225">
                  <a:solidFill>
                    <a:srgbClr val="002060"/>
                  </a:solidFill>
                  <a:prstDash val="solid"/>
                </a:ln>
                <a:solidFill>
                  <a:srgbClr val="002060"/>
                </a:solidFill>
              </a:rPr>
              <a:t>ПРОФИЛАКТИКА САЛЬМОНЕЛЛЕЗА В ОРГАНИЗОВАННЫХ КОЛЛЕКТИВАХ</a:t>
            </a:r>
            <a:endParaRPr lang="ru-RU" sz="4800" b="1" cap="none" spc="0" dirty="0">
              <a:ln w="22225">
                <a:solidFill>
                  <a:srgbClr val="002060"/>
                </a:solidFill>
                <a:prstDash val="solid"/>
              </a:ln>
              <a:solidFill>
                <a:srgbClr val="00206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091397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90149036"/>
              </p:ext>
            </p:extLst>
          </p:nvPr>
        </p:nvGraphicFramePr>
        <p:xfrm>
          <a:off x="72428" y="878187"/>
          <a:ext cx="12119571" cy="5400089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690545"/>
                <a:gridCol w="2899607"/>
                <a:gridCol w="3616380"/>
                <a:gridCol w="2913039"/>
              </a:tblGrid>
              <a:tr h="1620569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Объекты обеззараживания</a:t>
                      </a:r>
                    </a:p>
                    <a:p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Концентрация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/>
                        <a:t>раствора по активному хлору, %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aseline="0" dirty="0" smtClean="0"/>
                        <a:t>(п</a:t>
                      </a:r>
                      <a:r>
                        <a:rPr lang="ru-RU" sz="1600" dirty="0" smtClean="0"/>
                        <a:t>ри</a:t>
                      </a:r>
                      <a:r>
                        <a:rPr lang="ru-RU" sz="1600" baseline="0" dirty="0" smtClean="0"/>
                        <a:t> бактериальных/вирусных инфекциях)</a:t>
                      </a:r>
                      <a:endParaRPr lang="ru-RU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/>
                        <a:t>Время экспозиции</a:t>
                      </a:r>
                      <a:r>
                        <a:rPr lang="ru-RU" sz="2000" baseline="0" dirty="0" smtClean="0"/>
                        <a:t> (</a:t>
                      </a:r>
                      <a:r>
                        <a:rPr lang="ru-RU" sz="2000" dirty="0" smtClean="0"/>
                        <a:t>обеззараживания),</a:t>
                      </a:r>
                      <a:r>
                        <a:rPr lang="ru-RU" sz="2000" baseline="0" dirty="0" smtClean="0"/>
                        <a:t> </a:t>
                      </a:r>
                      <a:r>
                        <a:rPr lang="ru-RU" sz="2000" dirty="0" smtClean="0"/>
                        <a:t>минут</a:t>
                      </a:r>
                      <a:br>
                        <a:rPr lang="ru-RU" sz="2000" dirty="0" smtClean="0"/>
                      </a:br>
                      <a:r>
                        <a:rPr lang="ru-RU" sz="2000" baseline="0" dirty="0" smtClean="0"/>
                        <a:t>(п</a:t>
                      </a:r>
                      <a:r>
                        <a:rPr lang="ru-RU" sz="2000" dirty="0" smtClean="0"/>
                        <a:t>ри</a:t>
                      </a:r>
                      <a:r>
                        <a:rPr lang="ru-RU" sz="2000" baseline="0" dirty="0" smtClean="0"/>
                        <a:t> бактериальных/вирусных инфекциях)</a:t>
                      </a:r>
                      <a:endParaRPr lang="ru-RU" sz="2000" dirty="0" smtClean="0"/>
                    </a:p>
                    <a:p>
                      <a:pPr algn="ctr"/>
                      <a:endParaRPr lang="ru-RU" sz="2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Способ обеззараживания</a:t>
                      </a:r>
                      <a:endParaRPr lang="ru-RU" sz="2000" dirty="0"/>
                    </a:p>
                  </a:txBody>
                  <a:tcPr/>
                </a:tc>
              </a:tr>
              <a:tr h="1148735">
                <a:tc>
                  <a:txBody>
                    <a:bodyPr/>
                    <a:lstStyle/>
                    <a:p>
                      <a:r>
                        <a:rPr lang="ru-RU" sz="1800" b="0" dirty="0" smtClean="0"/>
                        <a:t>Поверхности  в помещениях, жесткая мебель, предметы обстановки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/>
                        <a:t>0,015/0,06</a:t>
                      </a:r>
                    </a:p>
                    <a:p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/>
                        <a:t>30</a:t>
                      </a:r>
                    </a:p>
                    <a:p>
                      <a:pPr algn="ctr"/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700" dirty="0" smtClean="0"/>
                        <a:t>Протирание или орошение с помощью помповых и аэрозольных распылителей.</a:t>
                      </a:r>
                    </a:p>
                  </a:txBody>
                  <a:tcPr/>
                </a:tc>
              </a:tr>
              <a:tr h="1089826">
                <a:tc>
                  <a:txBody>
                    <a:bodyPr/>
                    <a:lstStyle/>
                    <a:p>
                      <a:r>
                        <a:rPr lang="ru-RU" sz="1800" b="0" dirty="0" smtClean="0"/>
                        <a:t>Игрушки</a:t>
                      </a:r>
                    </a:p>
                    <a:p>
                      <a:endParaRPr lang="ru-RU" sz="1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3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</a:rPr>
                        <a:t>0,015</a:t>
                      </a:r>
                    </a:p>
                    <a:p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/>
                        <a:t>30/45</a:t>
                      </a:r>
                    </a:p>
                    <a:p>
                      <a:pPr algn="ctr"/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700" dirty="0" smtClean="0"/>
                        <a:t>Погружение, протирание,</a:t>
                      </a:r>
                    </a:p>
                    <a:p>
                      <a:r>
                        <a:rPr lang="ru-RU" sz="1700" dirty="0" smtClean="0"/>
                        <a:t>орошение с помощью помповых и аэрозольных распылителей.</a:t>
                      </a:r>
                    </a:p>
                  </a:txBody>
                  <a:tcPr/>
                </a:tc>
              </a:tr>
              <a:tr h="103091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dirty="0" smtClean="0"/>
                        <a:t>Санитарно-техническое </a:t>
                      </a:r>
                      <a:r>
                        <a:rPr lang="ru-RU" sz="1800" b="0" dirty="0" smtClean="0"/>
                        <a:t>оборудование,</a:t>
                      </a:r>
                      <a:r>
                        <a:rPr lang="ru-RU" sz="1800" b="0" baseline="0" dirty="0" smtClean="0"/>
                        <a:t> </a:t>
                      </a:r>
                      <a:r>
                        <a:rPr lang="ru-RU" sz="1800" b="0" dirty="0" smtClean="0"/>
                        <a:t>уборочный </a:t>
                      </a:r>
                      <a:r>
                        <a:rPr lang="ru-RU" sz="1800" b="0" dirty="0" smtClean="0"/>
                        <a:t>инвентарь</a:t>
                      </a:r>
                    </a:p>
                    <a:p>
                      <a:endParaRPr lang="ru-RU" sz="1800" b="0" dirty="0" smtClean="0"/>
                    </a:p>
                    <a:p>
                      <a:endParaRPr lang="ru-RU" sz="1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/>
                        <a:t>0,06/0,1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/>
                        <a:t>30</a:t>
                      </a:r>
                    </a:p>
                    <a:p>
                      <a:pPr algn="ctr"/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700" dirty="0" smtClean="0"/>
                        <a:t>Протирание, замачивание, орошение с помощью помповых распылителей.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Заголовок 3"/>
          <p:cNvSpPr txBox="1">
            <a:spLocks/>
          </p:cNvSpPr>
          <p:nvPr/>
        </p:nvSpPr>
        <p:spPr>
          <a:xfrm>
            <a:off x="1095999" y="39924"/>
            <a:ext cx="10515600" cy="720000"/>
          </a:xfrm>
          <a:prstGeom prst="roundRect">
            <a:avLst>
              <a:gd name="adj" fmla="val 50000"/>
            </a:avLst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3200" b="1" dirty="0" smtClean="0">
                <a:solidFill>
                  <a:schemeClr val="tx1"/>
                </a:solidFill>
              </a:rPr>
              <a:t>ПРИГОТОВЛЕНИЕ РАБОЧИХ РАСТВОРОВ «ДЕО-ХЛОР» </a:t>
            </a:r>
            <a:endParaRPr lang="ru-RU" sz="32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8326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9257989"/>
              </p:ext>
            </p:extLst>
          </p:nvPr>
        </p:nvGraphicFramePr>
        <p:xfrm>
          <a:off x="0" y="902548"/>
          <a:ext cx="12192000" cy="597031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16966"/>
                <a:gridCol w="3737517"/>
                <a:gridCol w="3737517"/>
              </a:tblGrid>
              <a:tr h="375325">
                <a:tc gridSpan="3"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Образовательная организация (коридоры, классы/группы, рекреации)</a:t>
                      </a:r>
                      <a:endParaRPr lang="ru-RU" sz="18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44048"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/>
                        <a:t>Вне эпидемической ситуации</a:t>
                      </a:r>
                      <a:endParaRPr lang="ru-RU" sz="1600" b="1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600" b="1" dirty="0" smtClean="0"/>
                        <a:t>Неблагоприятная эпидемиологическая ситуация</a:t>
                      </a:r>
                      <a:endParaRPr lang="ru-RU" sz="16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44481">
                <a:tc>
                  <a:txBody>
                    <a:bodyPr/>
                    <a:lstStyle/>
                    <a:p>
                      <a:r>
                        <a:rPr lang="ru-RU" sz="1800" b="1" dirty="0" smtClean="0"/>
                        <a:t>Ежедневная</a:t>
                      </a:r>
                      <a:r>
                        <a:rPr lang="ru-RU" sz="1800" dirty="0" smtClean="0"/>
                        <a:t> влажная уборка с моющими средствами после каждой перемены</a:t>
                      </a:r>
                      <a:endParaRPr lang="ru-RU" sz="18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ru-RU" sz="1600" b="1" dirty="0" smtClean="0"/>
                        <a:t>Ежедневная влажная уборка </a:t>
                      </a:r>
                      <a:r>
                        <a:rPr lang="ru-RU" sz="1600" dirty="0" smtClean="0"/>
                        <a:t>с применением дезинфицирующих средств с обработкой всех контактных поверхностей после каждой перемены.</a:t>
                      </a:r>
                    </a:p>
                    <a:p>
                      <a:r>
                        <a:rPr lang="ru-RU" sz="1600" dirty="0" smtClean="0"/>
                        <a:t>Генеральная уборка не реже </a:t>
                      </a:r>
                      <a:r>
                        <a:rPr lang="ru-RU" sz="1600" b="1" i="1" dirty="0" smtClean="0"/>
                        <a:t>1 раза в неделю.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219806">
                <a:tc>
                  <a:txBody>
                    <a:bodyPr/>
                    <a:lstStyle/>
                    <a:p>
                      <a:r>
                        <a:rPr lang="ru-RU" sz="1800" b="1" dirty="0" smtClean="0"/>
                        <a:t>Генеральная уборка </a:t>
                      </a:r>
                      <a:r>
                        <a:rPr lang="ru-RU" sz="1800" dirty="0" smtClean="0"/>
                        <a:t>техническим персоналом </a:t>
                      </a:r>
                      <a:r>
                        <a:rPr lang="ru-RU" sz="1800" b="1" i="1" dirty="0" smtClean="0"/>
                        <a:t>1 раз в месяц </a:t>
                      </a:r>
                      <a:r>
                        <a:rPr lang="ru-RU" sz="1800" dirty="0" smtClean="0"/>
                        <a:t>во всех видах помещений общеобразовательного учреждения (график)</a:t>
                      </a:r>
                      <a:endParaRPr lang="ru-RU" sz="18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ru-RU" sz="1600" b="1" dirty="0" smtClean="0"/>
                        <a:t>Ежедневное</a:t>
                      </a:r>
                      <a:r>
                        <a:rPr lang="ru-RU" sz="1600" dirty="0" smtClean="0"/>
                        <a:t> обеззараживание всех помещения, где находились дети из класса (группы) с установленным карантином, дезинфекция - по режиму соответствующей инфекции (бактерии, вирусы).</a:t>
                      </a:r>
                      <a:endParaRPr lang="ru-RU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56819">
                <a:tc rowSpan="2">
                  <a:txBody>
                    <a:bodyPr/>
                    <a:lstStyle/>
                    <a:p>
                      <a:r>
                        <a:rPr lang="ru-RU" sz="1800" dirty="0" smtClean="0"/>
                        <a:t>Уборочный инвентарь для уборки помещений должен быть промаркирован и закреплен за определенными помещениями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i="1" u="sng" dirty="0" smtClean="0"/>
                        <a:t>При воздушно-капельных инфекциях</a:t>
                      </a:r>
                      <a:endParaRPr lang="ru-RU" sz="1800" i="1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i="1" u="sng" dirty="0" smtClean="0"/>
                        <a:t>При кишечных</a:t>
                      </a:r>
                      <a:r>
                        <a:rPr lang="ru-RU" sz="1800" i="1" u="sng" baseline="0" dirty="0" smtClean="0"/>
                        <a:t> </a:t>
                      </a:r>
                      <a:r>
                        <a:rPr lang="ru-RU" sz="1800" i="1" u="sng" dirty="0" smtClean="0"/>
                        <a:t>инфекциях</a:t>
                      </a:r>
                      <a:endParaRPr lang="ru-RU" sz="1800" i="1" u="sng" dirty="0"/>
                    </a:p>
                  </a:txBody>
                  <a:tcPr/>
                </a:tc>
              </a:tr>
              <a:tr h="28149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ru-RU" sz="1600" dirty="0" smtClean="0"/>
                        <a:t>(ОРВИ, грипп, вирусные пневмонии, ветряная оспа)</a:t>
                      </a:r>
                    </a:p>
                    <a:p>
                      <a:r>
                        <a:rPr lang="ru-RU" sz="1600" dirty="0" smtClean="0"/>
                        <a:t>-</a:t>
                      </a:r>
                      <a:r>
                        <a:rPr lang="ru-RU" sz="1600" baseline="0" dirty="0" smtClean="0"/>
                        <a:t> </a:t>
                      </a:r>
                      <a:r>
                        <a:rPr lang="ru-RU" sz="1600" dirty="0" smtClean="0"/>
                        <a:t>регулярное обеззараживание воздуха с использованием оборудования по обеззараживанию воздуха;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ru-RU" sz="1600" dirty="0" smtClean="0"/>
                        <a:t>- проветривание классов/групп (на каждой перемене), 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ru-RU" sz="1600" dirty="0" smtClean="0"/>
                        <a:t>- тщательное удаление пыли помещениях; 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ru-RU" sz="1600" dirty="0" smtClean="0"/>
                        <a:t>-</a:t>
                      </a:r>
                      <a:r>
                        <a:rPr lang="ru-RU" sz="1600" baseline="0" dirty="0" smtClean="0"/>
                        <a:t> </a:t>
                      </a:r>
                      <a:r>
                        <a:rPr lang="ru-RU" sz="1600" dirty="0" smtClean="0"/>
                        <a:t>обеззараживание посуды.</a:t>
                      </a: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ru-RU" sz="1600" dirty="0" smtClean="0"/>
                        <a:t>обеззараживание посуды; 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ru-RU" sz="1600" dirty="0" smtClean="0"/>
                        <a:t>игрушек;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ru-RU" sz="1600" dirty="0" smtClean="0"/>
                        <a:t>поверхностей обеденных столов; 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ru-RU" sz="1600" dirty="0" smtClean="0"/>
                        <a:t>туалетов.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endParaRPr lang="ru-RU" sz="1600" dirty="0"/>
                    </a:p>
                  </a:txBody>
                  <a:tcPr/>
                </a:tc>
              </a:tr>
              <a:tr h="2233478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По окончании уборки инвентарь промывают, ополаскивают и просушивают. Хранят уборочный инвентарь в отведенном для этих целей месте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Заголовок 3"/>
          <p:cNvSpPr txBox="1">
            <a:spLocks/>
          </p:cNvSpPr>
          <p:nvPr/>
        </p:nvSpPr>
        <p:spPr>
          <a:xfrm>
            <a:off x="935917" y="0"/>
            <a:ext cx="10515600" cy="828000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3200" b="1" dirty="0" smtClean="0">
                <a:solidFill>
                  <a:schemeClr val="tx1"/>
                </a:solidFill>
              </a:rPr>
              <a:t>ПОРЯДОК ПРОВЕДЕНИЯ ДЕЗИНФЕКЦИИ В ПОМЕЩЕНИЯХ ОУ И ДДУ</a:t>
            </a:r>
          </a:p>
        </p:txBody>
      </p:sp>
    </p:spTree>
    <p:extLst>
      <p:ext uri="{BB962C8B-B14F-4D97-AF65-F5344CB8AC3E}">
        <p14:creationId xmlns:p14="http://schemas.microsoft.com/office/powerpoint/2010/main" val="929997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5"/>
            <a:ext cx="7195401" cy="4351338"/>
          </a:xfrm>
        </p:spPr>
        <p:txBody>
          <a:bodyPr/>
          <a:lstStyle/>
          <a:p>
            <a:pPr marL="180000" lvl="0" indent="0">
              <a:lnSpc>
                <a:spcPct val="100000"/>
              </a:lnSpc>
              <a:spcBef>
                <a:spcPts val="994"/>
              </a:spcBef>
              <a:buNone/>
            </a:pPr>
            <a:r>
              <a:rPr lang="ru-RU" sz="2200" b="1" dirty="0">
                <a:solidFill>
                  <a:prstClr val="black"/>
                </a:solidFill>
                <a:cs typeface="Arial"/>
              </a:rPr>
              <a:t>«Об</a:t>
            </a:r>
            <a:r>
              <a:rPr lang="ru-RU" sz="2200" b="1" spc="-90" dirty="0">
                <a:solidFill>
                  <a:prstClr val="black"/>
                </a:solidFill>
                <a:cs typeface="Arial"/>
              </a:rPr>
              <a:t> </a:t>
            </a:r>
            <a:r>
              <a:rPr lang="ru-RU" sz="2200" b="1" dirty="0">
                <a:solidFill>
                  <a:prstClr val="black"/>
                </a:solidFill>
                <a:cs typeface="Arial"/>
              </a:rPr>
              <a:t>утверждении</a:t>
            </a:r>
            <a:r>
              <a:rPr lang="ru-RU" sz="2200" b="1" spc="-64" dirty="0">
                <a:solidFill>
                  <a:prstClr val="black"/>
                </a:solidFill>
                <a:cs typeface="Arial"/>
              </a:rPr>
              <a:t> </a:t>
            </a:r>
            <a:r>
              <a:rPr lang="ru-RU" sz="2200" b="1" dirty="0">
                <a:solidFill>
                  <a:prstClr val="black"/>
                </a:solidFill>
                <a:cs typeface="Arial"/>
              </a:rPr>
              <a:t>порядка</a:t>
            </a:r>
            <a:r>
              <a:rPr lang="ru-RU" sz="2200" b="1" spc="-98" dirty="0">
                <a:solidFill>
                  <a:prstClr val="black"/>
                </a:solidFill>
                <a:cs typeface="Arial"/>
              </a:rPr>
              <a:t> </a:t>
            </a:r>
            <a:r>
              <a:rPr lang="ru-RU" sz="2200" b="1" spc="-8" dirty="0">
                <a:solidFill>
                  <a:prstClr val="black"/>
                </a:solidFill>
                <a:cs typeface="Arial"/>
              </a:rPr>
              <a:t>проведения обязательных</a:t>
            </a:r>
            <a:r>
              <a:rPr lang="ru-RU" sz="2200" b="1" spc="-86" dirty="0">
                <a:solidFill>
                  <a:prstClr val="black"/>
                </a:solidFill>
                <a:cs typeface="Arial"/>
              </a:rPr>
              <a:t> </a:t>
            </a:r>
            <a:r>
              <a:rPr lang="ru-RU" sz="2200" b="1" spc="-8" dirty="0">
                <a:solidFill>
                  <a:prstClr val="black"/>
                </a:solidFill>
                <a:cs typeface="Arial"/>
              </a:rPr>
              <a:t>предварительных</a:t>
            </a:r>
            <a:r>
              <a:rPr lang="ru-RU" sz="2200" b="1" spc="-105" dirty="0">
                <a:solidFill>
                  <a:prstClr val="black"/>
                </a:solidFill>
                <a:cs typeface="Arial"/>
              </a:rPr>
              <a:t> </a:t>
            </a:r>
            <a:r>
              <a:rPr lang="ru-RU" sz="2200" b="1" spc="-38" dirty="0">
                <a:solidFill>
                  <a:prstClr val="black"/>
                </a:solidFill>
                <a:cs typeface="Arial"/>
              </a:rPr>
              <a:t>и</a:t>
            </a:r>
            <a:endParaRPr lang="ru-RU" sz="2200" dirty="0">
              <a:solidFill>
                <a:prstClr val="black"/>
              </a:solidFill>
              <a:cs typeface="Arial"/>
            </a:endParaRPr>
          </a:p>
          <a:p>
            <a:pPr marL="180000" lvl="0" indent="0">
              <a:lnSpc>
                <a:spcPts val="1976"/>
              </a:lnSpc>
              <a:spcBef>
                <a:spcPts val="0"/>
              </a:spcBef>
              <a:buNone/>
            </a:pPr>
            <a:r>
              <a:rPr lang="ru-RU" sz="2200" b="1" spc="-15" dirty="0">
                <a:solidFill>
                  <a:prstClr val="black"/>
                </a:solidFill>
                <a:cs typeface="Arial"/>
              </a:rPr>
              <a:t>периодических</a:t>
            </a:r>
            <a:r>
              <a:rPr lang="ru-RU" sz="2200" b="1" spc="-56" dirty="0">
                <a:solidFill>
                  <a:prstClr val="black"/>
                </a:solidFill>
                <a:cs typeface="Arial"/>
              </a:rPr>
              <a:t> </a:t>
            </a:r>
            <a:r>
              <a:rPr lang="ru-RU" sz="2200" b="1" spc="-8" dirty="0">
                <a:solidFill>
                  <a:prstClr val="black"/>
                </a:solidFill>
                <a:cs typeface="Arial"/>
              </a:rPr>
              <a:t>медицинских</a:t>
            </a:r>
            <a:r>
              <a:rPr lang="ru-RU" sz="2200" b="1" spc="-53" dirty="0">
                <a:solidFill>
                  <a:prstClr val="black"/>
                </a:solidFill>
                <a:cs typeface="Arial"/>
              </a:rPr>
              <a:t> </a:t>
            </a:r>
            <a:r>
              <a:rPr lang="ru-RU" sz="2200" b="1" spc="-8" dirty="0">
                <a:solidFill>
                  <a:prstClr val="black"/>
                </a:solidFill>
                <a:cs typeface="Arial"/>
              </a:rPr>
              <a:t>осмотров</a:t>
            </a:r>
            <a:endParaRPr lang="ru-RU" sz="2200" dirty="0">
              <a:solidFill>
                <a:prstClr val="black"/>
              </a:solidFill>
              <a:cs typeface="Arial"/>
            </a:endParaRPr>
          </a:p>
          <a:p>
            <a:pPr marL="180000" marR="185261" lvl="0" indent="0">
              <a:lnSpc>
                <a:spcPct val="93000"/>
              </a:lnSpc>
              <a:spcBef>
                <a:spcPts val="75"/>
              </a:spcBef>
              <a:buNone/>
            </a:pPr>
            <a:r>
              <a:rPr lang="ru-RU" sz="2200" b="1" spc="-8" dirty="0">
                <a:solidFill>
                  <a:prstClr val="black"/>
                </a:solidFill>
                <a:cs typeface="Arial"/>
              </a:rPr>
              <a:t>работников,</a:t>
            </a:r>
            <a:r>
              <a:rPr lang="ru-RU" sz="2200" b="1" spc="-53" dirty="0">
                <a:solidFill>
                  <a:prstClr val="black"/>
                </a:solidFill>
                <a:cs typeface="Arial"/>
              </a:rPr>
              <a:t> </a:t>
            </a:r>
            <a:r>
              <a:rPr lang="ru-RU" sz="2200" b="1" spc="-8" dirty="0">
                <a:solidFill>
                  <a:prstClr val="black"/>
                </a:solidFill>
                <a:cs typeface="Arial"/>
              </a:rPr>
              <a:t>предусмотренных</a:t>
            </a:r>
            <a:r>
              <a:rPr lang="ru-RU" sz="2200" b="1" spc="-53" dirty="0">
                <a:solidFill>
                  <a:prstClr val="black"/>
                </a:solidFill>
                <a:cs typeface="Arial"/>
              </a:rPr>
              <a:t> </a:t>
            </a:r>
            <a:r>
              <a:rPr lang="ru-RU" sz="2200" b="1" dirty="0">
                <a:solidFill>
                  <a:prstClr val="black"/>
                </a:solidFill>
                <a:cs typeface="Arial"/>
              </a:rPr>
              <a:t>частью</a:t>
            </a:r>
            <a:r>
              <a:rPr lang="ru-RU" sz="2200" b="1" spc="-68" dirty="0">
                <a:solidFill>
                  <a:prstClr val="black"/>
                </a:solidFill>
                <a:cs typeface="Arial"/>
              </a:rPr>
              <a:t> </a:t>
            </a:r>
            <a:r>
              <a:rPr lang="ru-RU" sz="2200" b="1" dirty="0">
                <a:solidFill>
                  <a:prstClr val="black"/>
                </a:solidFill>
                <a:cs typeface="Arial"/>
              </a:rPr>
              <a:t>4</a:t>
            </a:r>
            <a:r>
              <a:rPr lang="ru-RU" sz="2200" b="1" spc="-83" dirty="0">
                <a:solidFill>
                  <a:prstClr val="black"/>
                </a:solidFill>
                <a:cs typeface="Arial"/>
              </a:rPr>
              <a:t> </a:t>
            </a:r>
            <a:r>
              <a:rPr lang="ru-RU" sz="2200" b="1" spc="-8" dirty="0">
                <a:solidFill>
                  <a:prstClr val="black"/>
                </a:solidFill>
                <a:cs typeface="Arial"/>
              </a:rPr>
              <a:t>статьи </a:t>
            </a:r>
            <a:r>
              <a:rPr lang="ru-RU" sz="2200" b="1" dirty="0">
                <a:solidFill>
                  <a:prstClr val="black"/>
                </a:solidFill>
                <a:cs typeface="Arial"/>
              </a:rPr>
              <a:t>213</a:t>
            </a:r>
            <a:r>
              <a:rPr lang="ru-RU" sz="2200" b="1" spc="-75" dirty="0">
                <a:solidFill>
                  <a:prstClr val="black"/>
                </a:solidFill>
                <a:cs typeface="Arial"/>
              </a:rPr>
              <a:t> </a:t>
            </a:r>
            <a:r>
              <a:rPr lang="ru-RU" sz="2200" b="1" spc="-23" dirty="0">
                <a:solidFill>
                  <a:prstClr val="black"/>
                </a:solidFill>
                <a:cs typeface="Arial"/>
              </a:rPr>
              <a:t>Трудового</a:t>
            </a:r>
            <a:r>
              <a:rPr lang="ru-RU" sz="2200" b="1" spc="-49" dirty="0">
                <a:solidFill>
                  <a:prstClr val="black"/>
                </a:solidFill>
                <a:cs typeface="Arial"/>
              </a:rPr>
              <a:t> </a:t>
            </a:r>
            <a:r>
              <a:rPr lang="ru-RU" sz="2200" b="1" dirty="0">
                <a:solidFill>
                  <a:prstClr val="black"/>
                </a:solidFill>
                <a:cs typeface="Arial"/>
              </a:rPr>
              <a:t>кодекса</a:t>
            </a:r>
            <a:r>
              <a:rPr lang="ru-RU" sz="2200" b="1" spc="-71" dirty="0">
                <a:solidFill>
                  <a:prstClr val="black"/>
                </a:solidFill>
                <a:cs typeface="Arial"/>
              </a:rPr>
              <a:t> </a:t>
            </a:r>
            <a:r>
              <a:rPr lang="ru-RU" sz="2200" b="1" spc="-15" dirty="0">
                <a:solidFill>
                  <a:prstClr val="black"/>
                </a:solidFill>
                <a:cs typeface="Arial"/>
              </a:rPr>
              <a:t>Российской</a:t>
            </a:r>
            <a:r>
              <a:rPr lang="ru-RU" sz="2200" b="1" spc="-75" dirty="0">
                <a:solidFill>
                  <a:prstClr val="black"/>
                </a:solidFill>
                <a:cs typeface="Arial"/>
              </a:rPr>
              <a:t> </a:t>
            </a:r>
            <a:r>
              <a:rPr lang="ru-RU" sz="2200" b="1" spc="-8" dirty="0">
                <a:solidFill>
                  <a:prstClr val="black"/>
                </a:solidFill>
                <a:cs typeface="Arial"/>
              </a:rPr>
              <a:t>Федерации, </a:t>
            </a:r>
            <a:r>
              <a:rPr lang="ru-RU" sz="2200" b="1" dirty="0">
                <a:solidFill>
                  <a:prstClr val="black"/>
                </a:solidFill>
                <a:cs typeface="Arial"/>
              </a:rPr>
              <a:t>перечня</a:t>
            </a:r>
            <a:r>
              <a:rPr lang="ru-RU" sz="2200" b="1" spc="-86" dirty="0">
                <a:solidFill>
                  <a:prstClr val="black"/>
                </a:solidFill>
                <a:cs typeface="Arial"/>
              </a:rPr>
              <a:t> </a:t>
            </a:r>
            <a:r>
              <a:rPr lang="ru-RU" sz="2200" b="1" spc="-8" dirty="0">
                <a:solidFill>
                  <a:prstClr val="black"/>
                </a:solidFill>
                <a:cs typeface="Arial"/>
              </a:rPr>
              <a:t>медицинских</a:t>
            </a:r>
            <a:r>
              <a:rPr lang="ru-RU" sz="2200" b="1" spc="-83" dirty="0">
                <a:solidFill>
                  <a:prstClr val="black"/>
                </a:solidFill>
                <a:cs typeface="Arial"/>
              </a:rPr>
              <a:t> </a:t>
            </a:r>
            <a:r>
              <a:rPr lang="ru-RU" sz="2200" b="1" spc="-8" dirty="0">
                <a:solidFill>
                  <a:prstClr val="black"/>
                </a:solidFill>
                <a:cs typeface="Arial"/>
              </a:rPr>
              <a:t>противопоказаний</a:t>
            </a:r>
            <a:r>
              <a:rPr lang="ru-RU" sz="2200" dirty="0">
                <a:solidFill>
                  <a:prstClr val="black"/>
                </a:solidFill>
                <a:cs typeface="Arial"/>
              </a:rPr>
              <a:t> </a:t>
            </a:r>
            <a:r>
              <a:rPr lang="ru-RU" sz="2200" b="1" dirty="0">
                <a:solidFill>
                  <a:prstClr val="black"/>
                </a:solidFill>
                <a:cs typeface="Arial"/>
              </a:rPr>
              <a:t>к</a:t>
            </a:r>
            <a:r>
              <a:rPr lang="ru-RU" sz="2200" b="1" spc="-49" dirty="0">
                <a:solidFill>
                  <a:prstClr val="black"/>
                </a:solidFill>
                <a:cs typeface="Arial"/>
              </a:rPr>
              <a:t> </a:t>
            </a:r>
            <a:r>
              <a:rPr lang="ru-RU" sz="2200" b="1" spc="-15" dirty="0">
                <a:solidFill>
                  <a:prstClr val="black"/>
                </a:solidFill>
                <a:cs typeface="Arial"/>
              </a:rPr>
              <a:t>осуществлению</a:t>
            </a:r>
            <a:r>
              <a:rPr lang="ru-RU" sz="2200" b="1" dirty="0">
                <a:solidFill>
                  <a:prstClr val="black"/>
                </a:solidFill>
                <a:cs typeface="Arial"/>
              </a:rPr>
              <a:t> работ</a:t>
            </a:r>
            <a:r>
              <a:rPr lang="ru-RU" sz="2200" b="1" spc="-38" dirty="0">
                <a:solidFill>
                  <a:prstClr val="black"/>
                </a:solidFill>
                <a:cs typeface="Arial"/>
              </a:rPr>
              <a:t> </a:t>
            </a:r>
            <a:r>
              <a:rPr lang="ru-RU" sz="2200" b="1" dirty="0">
                <a:solidFill>
                  <a:prstClr val="black"/>
                </a:solidFill>
                <a:cs typeface="Arial"/>
              </a:rPr>
              <a:t>с</a:t>
            </a:r>
            <a:r>
              <a:rPr lang="ru-RU" sz="2200" b="1" spc="-45" dirty="0">
                <a:solidFill>
                  <a:prstClr val="black"/>
                </a:solidFill>
                <a:cs typeface="Arial"/>
              </a:rPr>
              <a:t> </a:t>
            </a:r>
            <a:r>
              <a:rPr lang="ru-RU" sz="2200" b="1" dirty="0">
                <a:solidFill>
                  <a:prstClr val="black"/>
                </a:solidFill>
                <a:cs typeface="Arial"/>
              </a:rPr>
              <a:t>вредными</a:t>
            </a:r>
            <a:r>
              <a:rPr lang="ru-RU" sz="2200" b="1" spc="-41" dirty="0">
                <a:solidFill>
                  <a:prstClr val="black"/>
                </a:solidFill>
                <a:cs typeface="Arial"/>
              </a:rPr>
              <a:t> </a:t>
            </a:r>
            <a:r>
              <a:rPr lang="ru-RU" sz="2200" b="1" dirty="0">
                <a:solidFill>
                  <a:prstClr val="black"/>
                </a:solidFill>
                <a:cs typeface="Arial"/>
              </a:rPr>
              <a:t>и</a:t>
            </a:r>
            <a:r>
              <a:rPr lang="ru-RU" sz="2200" b="1" spc="-41" dirty="0">
                <a:solidFill>
                  <a:prstClr val="black"/>
                </a:solidFill>
                <a:cs typeface="Arial"/>
              </a:rPr>
              <a:t> </a:t>
            </a:r>
            <a:r>
              <a:rPr lang="ru-RU" sz="2200" b="1" dirty="0">
                <a:solidFill>
                  <a:prstClr val="black"/>
                </a:solidFill>
                <a:cs typeface="Arial"/>
              </a:rPr>
              <a:t>(</a:t>
            </a:r>
            <a:r>
              <a:rPr lang="ru-RU" sz="2200" b="1" spc="-15" dirty="0">
                <a:solidFill>
                  <a:prstClr val="black"/>
                </a:solidFill>
                <a:cs typeface="Arial"/>
              </a:rPr>
              <a:t>или) </a:t>
            </a:r>
            <a:r>
              <a:rPr lang="ru-RU" sz="2200" b="1" dirty="0">
                <a:solidFill>
                  <a:prstClr val="black"/>
                </a:solidFill>
                <a:cs typeface="Arial"/>
              </a:rPr>
              <a:t>опасными</a:t>
            </a:r>
            <a:r>
              <a:rPr lang="ru-RU" sz="2200" b="1" spc="-71" dirty="0">
                <a:solidFill>
                  <a:prstClr val="black"/>
                </a:solidFill>
                <a:cs typeface="Arial"/>
              </a:rPr>
              <a:t> </a:t>
            </a:r>
            <a:r>
              <a:rPr lang="ru-RU" sz="2200" b="1" spc="-15" dirty="0">
                <a:solidFill>
                  <a:prstClr val="black"/>
                </a:solidFill>
                <a:cs typeface="Arial"/>
              </a:rPr>
              <a:t>производственными</a:t>
            </a:r>
            <a:r>
              <a:rPr lang="ru-RU" sz="2200" b="1" spc="-34" dirty="0">
                <a:solidFill>
                  <a:prstClr val="black"/>
                </a:solidFill>
                <a:cs typeface="Arial"/>
              </a:rPr>
              <a:t> </a:t>
            </a:r>
            <a:r>
              <a:rPr lang="ru-RU" sz="2200" b="1" spc="-8" dirty="0">
                <a:solidFill>
                  <a:prstClr val="black"/>
                </a:solidFill>
                <a:cs typeface="Arial"/>
              </a:rPr>
              <a:t>факторами,</a:t>
            </a:r>
            <a:r>
              <a:rPr lang="ru-RU" sz="2200" b="1" spc="-23" dirty="0">
                <a:solidFill>
                  <a:prstClr val="black"/>
                </a:solidFill>
                <a:cs typeface="Arial"/>
              </a:rPr>
              <a:t> </a:t>
            </a:r>
            <a:r>
              <a:rPr lang="ru-RU" sz="2200" b="1" spc="-38" dirty="0">
                <a:solidFill>
                  <a:prstClr val="black"/>
                </a:solidFill>
                <a:cs typeface="Arial"/>
              </a:rPr>
              <a:t>а </a:t>
            </a:r>
            <a:r>
              <a:rPr lang="ru-RU" sz="2200" b="1" dirty="0">
                <a:solidFill>
                  <a:prstClr val="black"/>
                </a:solidFill>
                <a:cs typeface="Arial"/>
              </a:rPr>
              <a:t>также</a:t>
            </a:r>
            <a:r>
              <a:rPr lang="ru-RU" sz="2200" b="1" spc="-56" dirty="0">
                <a:solidFill>
                  <a:prstClr val="black"/>
                </a:solidFill>
                <a:cs typeface="Arial"/>
              </a:rPr>
              <a:t> </a:t>
            </a:r>
            <a:r>
              <a:rPr lang="ru-RU" sz="2200" b="1" dirty="0">
                <a:solidFill>
                  <a:prstClr val="black"/>
                </a:solidFill>
                <a:cs typeface="Arial"/>
              </a:rPr>
              <a:t>работам,</a:t>
            </a:r>
            <a:r>
              <a:rPr lang="ru-RU" sz="2200" b="1" spc="-53" dirty="0">
                <a:solidFill>
                  <a:prstClr val="black"/>
                </a:solidFill>
                <a:cs typeface="Arial"/>
              </a:rPr>
              <a:t> </a:t>
            </a:r>
            <a:r>
              <a:rPr lang="ru-RU" sz="2200" b="1" dirty="0">
                <a:solidFill>
                  <a:prstClr val="black"/>
                </a:solidFill>
                <a:cs typeface="Arial"/>
              </a:rPr>
              <a:t>при</a:t>
            </a:r>
            <a:r>
              <a:rPr lang="ru-RU" sz="2200" b="1" spc="-79" dirty="0">
                <a:solidFill>
                  <a:prstClr val="black"/>
                </a:solidFill>
                <a:cs typeface="Arial"/>
              </a:rPr>
              <a:t> </a:t>
            </a:r>
            <a:r>
              <a:rPr lang="ru-RU" sz="2200" b="1" spc="-8" dirty="0">
                <a:solidFill>
                  <a:prstClr val="black"/>
                </a:solidFill>
                <a:cs typeface="Arial"/>
              </a:rPr>
              <a:t>выполнении</a:t>
            </a:r>
            <a:r>
              <a:rPr lang="ru-RU" sz="2200" b="1" spc="-79" dirty="0">
                <a:solidFill>
                  <a:prstClr val="black"/>
                </a:solidFill>
                <a:cs typeface="Arial"/>
              </a:rPr>
              <a:t> </a:t>
            </a:r>
            <a:r>
              <a:rPr lang="ru-RU" sz="2200" b="1" spc="-8" dirty="0">
                <a:solidFill>
                  <a:prstClr val="black"/>
                </a:solidFill>
                <a:cs typeface="Arial"/>
              </a:rPr>
              <a:t>которых</a:t>
            </a:r>
            <a:endParaRPr lang="ru-RU" sz="2200" dirty="0">
              <a:solidFill>
                <a:prstClr val="black"/>
              </a:solidFill>
              <a:cs typeface="Arial"/>
            </a:endParaRPr>
          </a:p>
          <a:p>
            <a:pPr marL="180000" marR="218599" lvl="0" indent="0">
              <a:lnSpc>
                <a:spcPts val="2100"/>
              </a:lnSpc>
              <a:spcBef>
                <a:spcPts val="34"/>
              </a:spcBef>
              <a:buNone/>
              <a:tabLst>
                <a:tab pos="5023009" algn="l"/>
              </a:tabLst>
            </a:pPr>
            <a:r>
              <a:rPr lang="ru-RU" sz="2200" b="1" spc="-8" dirty="0">
                <a:solidFill>
                  <a:prstClr val="black"/>
                </a:solidFill>
                <a:cs typeface="Arial"/>
              </a:rPr>
              <a:t>проводятся</a:t>
            </a:r>
            <a:r>
              <a:rPr lang="ru-RU" sz="2200" b="1" spc="-71" dirty="0">
                <a:solidFill>
                  <a:prstClr val="black"/>
                </a:solidFill>
                <a:cs typeface="Arial"/>
              </a:rPr>
              <a:t> </a:t>
            </a:r>
            <a:r>
              <a:rPr lang="ru-RU" sz="2200" b="1" spc="-8" dirty="0">
                <a:solidFill>
                  <a:prstClr val="black"/>
                </a:solidFill>
                <a:cs typeface="Arial"/>
              </a:rPr>
              <a:t>обязательные</a:t>
            </a:r>
            <a:r>
              <a:rPr lang="ru-RU" sz="2200" b="1" spc="-68" dirty="0">
                <a:solidFill>
                  <a:prstClr val="black"/>
                </a:solidFill>
                <a:cs typeface="Arial"/>
              </a:rPr>
              <a:t> </a:t>
            </a:r>
            <a:r>
              <a:rPr lang="ru-RU" sz="2200" b="1" spc="-8" dirty="0">
                <a:solidFill>
                  <a:prstClr val="black"/>
                </a:solidFill>
                <a:cs typeface="Arial"/>
              </a:rPr>
              <a:t>предварительные</a:t>
            </a:r>
            <a:r>
              <a:rPr lang="ru-RU" sz="2200" b="1" spc="-94" dirty="0">
                <a:solidFill>
                  <a:prstClr val="black"/>
                </a:solidFill>
                <a:cs typeface="Arial"/>
              </a:rPr>
              <a:t> </a:t>
            </a:r>
            <a:r>
              <a:rPr lang="ru-RU" sz="2200" b="1" spc="-38" dirty="0">
                <a:solidFill>
                  <a:prstClr val="black"/>
                </a:solidFill>
                <a:cs typeface="Arial"/>
              </a:rPr>
              <a:t>и </a:t>
            </a:r>
            <a:r>
              <a:rPr lang="ru-RU" sz="2200" b="1" spc="-8" dirty="0">
                <a:solidFill>
                  <a:prstClr val="black"/>
                </a:solidFill>
                <a:cs typeface="Arial"/>
              </a:rPr>
              <a:t>периодические</a:t>
            </a:r>
            <a:r>
              <a:rPr lang="ru-RU" sz="2200" b="1" spc="-101" dirty="0">
                <a:solidFill>
                  <a:prstClr val="black"/>
                </a:solidFill>
                <a:cs typeface="Arial"/>
              </a:rPr>
              <a:t> </a:t>
            </a:r>
            <a:r>
              <a:rPr lang="ru-RU" sz="2200" b="1" dirty="0">
                <a:solidFill>
                  <a:prstClr val="black"/>
                </a:solidFill>
                <a:cs typeface="Arial"/>
              </a:rPr>
              <a:t>медицинские</a:t>
            </a:r>
            <a:r>
              <a:rPr lang="ru-RU" sz="2200" b="1" spc="-98" dirty="0">
                <a:solidFill>
                  <a:prstClr val="black"/>
                </a:solidFill>
                <a:cs typeface="Arial"/>
              </a:rPr>
              <a:t> </a:t>
            </a:r>
            <a:r>
              <a:rPr lang="ru-RU" sz="2200" b="1" spc="-8" dirty="0" smtClean="0">
                <a:solidFill>
                  <a:prstClr val="black"/>
                </a:solidFill>
                <a:cs typeface="Arial"/>
              </a:rPr>
              <a:t>осмотры». </a:t>
            </a:r>
            <a:r>
              <a:rPr lang="ru-RU" sz="2200" dirty="0">
                <a:solidFill>
                  <a:prstClr val="black"/>
                </a:solidFill>
                <a:cs typeface="Arial"/>
              </a:rPr>
              <a:t/>
            </a:r>
            <a:br>
              <a:rPr lang="ru-RU" sz="2200" dirty="0">
                <a:solidFill>
                  <a:prstClr val="black"/>
                </a:solidFill>
                <a:cs typeface="Arial"/>
              </a:rPr>
            </a:br>
            <a:endParaRPr lang="ru-RU" sz="2200" dirty="0">
              <a:solidFill>
                <a:prstClr val="black"/>
              </a:solidFill>
              <a:cs typeface="Arial"/>
            </a:endParaRPr>
          </a:p>
          <a:p>
            <a:pPr marL="180000" marR="218599" lvl="0" indent="0" algn="just">
              <a:lnSpc>
                <a:spcPts val="2100"/>
              </a:lnSpc>
              <a:spcBef>
                <a:spcPts val="34"/>
              </a:spcBef>
              <a:buNone/>
              <a:tabLst>
                <a:tab pos="5023009" algn="l"/>
              </a:tabLst>
            </a:pPr>
            <a:r>
              <a:rPr lang="ru-RU" sz="2200" b="1" i="1" dirty="0">
                <a:solidFill>
                  <a:srgbClr val="C8201E"/>
                </a:solidFill>
                <a:cs typeface="Arial"/>
              </a:rPr>
              <a:t>вступил</a:t>
            </a:r>
            <a:r>
              <a:rPr lang="ru-RU" sz="2200" b="1" i="1" spc="-8" dirty="0">
                <a:solidFill>
                  <a:srgbClr val="C8201E"/>
                </a:solidFill>
                <a:cs typeface="Arial"/>
              </a:rPr>
              <a:t> </a:t>
            </a:r>
            <a:r>
              <a:rPr lang="ru-RU" sz="2200" b="1" i="1" dirty="0">
                <a:solidFill>
                  <a:srgbClr val="C8201E"/>
                </a:solidFill>
                <a:cs typeface="Arial"/>
              </a:rPr>
              <a:t>в</a:t>
            </a:r>
            <a:r>
              <a:rPr lang="ru-RU" sz="2200" b="1" i="1" spc="-41" dirty="0">
                <a:solidFill>
                  <a:srgbClr val="C8201E"/>
                </a:solidFill>
                <a:cs typeface="Arial"/>
              </a:rPr>
              <a:t> </a:t>
            </a:r>
            <a:r>
              <a:rPr lang="ru-RU" sz="2200" b="1" i="1" dirty="0">
                <a:solidFill>
                  <a:srgbClr val="C8201E"/>
                </a:solidFill>
                <a:cs typeface="Arial"/>
              </a:rPr>
              <a:t>действие</a:t>
            </a:r>
            <a:r>
              <a:rPr lang="ru-RU" sz="2200" b="1" i="1" spc="-30" dirty="0">
                <a:solidFill>
                  <a:srgbClr val="C8201E"/>
                </a:solidFill>
                <a:cs typeface="Arial"/>
              </a:rPr>
              <a:t> </a:t>
            </a:r>
            <a:r>
              <a:rPr lang="ru-RU" sz="2200" b="1" i="1" dirty="0">
                <a:solidFill>
                  <a:srgbClr val="C8201E"/>
                </a:solidFill>
                <a:cs typeface="Arial"/>
              </a:rPr>
              <a:t>с</a:t>
            </a:r>
            <a:r>
              <a:rPr lang="ru-RU" sz="2200" b="1" i="1" spc="-49" dirty="0">
                <a:solidFill>
                  <a:srgbClr val="C8201E"/>
                </a:solidFill>
                <a:cs typeface="Arial"/>
              </a:rPr>
              <a:t> </a:t>
            </a:r>
            <a:r>
              <a:rPr lang="ru-RU" sz="2200" b="1" i="1" spc="-8" dirty="0">
                <a:solidFill>
                  <a:srgbClr val="C8201E"/>
                </a:solidFill>
                <a:cs typeface="Arial"/>
              </a:rPr>
              <a:t>01.04.2021г.</a:t>
            </a:r>
            <a:endParaRPr lang="ru-RU" sz="2200" i="1" dirty="0">
              <a:solidFill>
                <a:prstClr val="black"/>
              </a:solidFill>
              <a:cs typeface="Arial"/>
            </a:endParaRPr>
          </a:p>
          <a:p>
            <a:endParaRPr lang="ru-RU" dirty="0"/>
          </a:p>
        </p:txBody>
      </p:sp>
      <p:sp>
        <p:nvSpPr>
          <p:cNvPr id="5" name="Заголовок 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720000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МЕДИЦИНСКИЕ ОСМОТРЫ </a:t>
            </a: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6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033601" y="1599960"/>
            <a:ext cx="3998454" cy="3696317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838200" y="1138295"/>
            <a:ext cx="797610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b="1" u="sng" dirty="0">
                <a:solidFill>
                  <a:srgbClr val="C00000"/>
                </a:solidFill>
                <a:latin typeface="Arial"/>
                <a:cs typeface="Arial"/>
              </a:rPr>
              <a:t>Приказ</a:t>
            </a:r>
            <a:r>
              <a:rPr lang="ru-RU" sz="2400" b="1" u="sng" spc="-68" dirty="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lang="ru-RU" sz="2400" b="1" u="sng" dirty="0">
                <a:solidFill>
                  <a:srgbClr val="C00000"/>
                </a:solidFill>
                <a:latin typeface="Arial"/>
                <a:cs typeface="Arial"/>
              </a:rPr>
              <a:t>Минздрав</a:t>
            </a:r>
            <a:r>
              <a:rPr lang="ru-RU" sz="2400" b="1" u="sng" spc="-64" dirty="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lang="ru-RU" sz="2400" b="1" u="sng" dirty="0">
                <a:solidFill>
                  <a:srgbClr val="C00000"/>
                </a:solidFill>
                <a:latin typeface="Arial"/>
                <a:cs typeface="Arial"/>
              </a:rPr>
              <a:t>России</a:t>
            </a:r>
            <a:r>
              <a:rPr lang="ru-RU" sz="2400" b="1" u="sng" spc="-71" dirty="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lang="ru-RU" sz="2400" b="1" u="sng" dirty="0">
                <a:solidFill>
                  <a:srgbClr val="C00000"/>
                </a:solidFill>
                <a:latin typeface="Arial"/>
                <a:cs typeface="Arial"/>
              </a:rPr>
              <a:t>от</a:t>
            </a:r>
            <a:r>
              <a:rPr lang="ru-RU" sz="2400" b="1" u="sng" spc="-64" dirty="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lang="ru-RU" sz="2400" b="1" u="sng" spc="-8" dirty="0">
                <a:solidFill>
                  <a:srgbClr val="C00000"/>
                </a:solidFill>
                <a:latin typeface="Arial"/>
                <a:cs typeface="Arial"/>
              </a:rPr>
              <a:t>28.01.2021 года</a:t>
            </a:r>
            <a:r>
              <a:rPr lang="ru-RU" sz="2400" b="1" u="sng" spc="-86" dirty="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lang="ru-RU" sz="2400" b="1" u="sng" dirty="0">
                <a:solidFill>
                  <a:srgbClr val="C00000"/>
                </a:solidFill>
                <a:latin typeface="Arial"/>
                <a:cs typeface="Arial"/>
              </a:rPr>
              <a:t>№</a:t>
            </a:r>
            <a:r>
              <a:rPr lang="ru-RU" sz="2400" b="1" u="sng" spc="-56" dirty="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lang="ru-RU" sz="2400" b="1" u="sng" dirty="0" smtClean="0">
                <a:solidFill>
                  <a:srgbClr val="C00000"/>
                </a:solidFill>
                <a:latin typeface="Arial"/>
                <a:cs typeface="Arial"/>
              </a:rPr>
              <a:t>29</a:t>
            </a:r>
            <a:r>
              <a:rPr lang="ru-RU" sz="2400" b="1" u="sng" spc="-38" dirty="0" smtClean="0">
                <a:solidFill>
                  <a:srgbClr val="C00000"/>
                </a:solidFill>
                <a:latin typeface="Arial"/>
                <a:cs typeface="Arial"/>
              </a:rPr>
              <a:t>Н</a:t>
            </a:r>
            <a:endParaRPr lang="ru-RU" sz="2400" u="sng" dirty="0">
              <a:solidFill>
                <a:srgbClr val="C00000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31817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2901729"/>
              </p:ext>
            </p:extLst>
          </p:nvPr>
        </p:nvGraphicFramePr>
        <p:xfrm>
          <a:off x="0" y="0"/>
          <a:ext cx="12192000" cy="68580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938302"/>
                <a:gridCol w="5010721"/>
                <a:gridCol w="4242977"/>
              </a:tblGrid>
              <a:tr h="1180273">
                <a:tc>
                  <a:txBody>
                    <a:bodyPr/>
                    <a:lstStyle/>
                    <a:p>
                      <a:pPr marL="498475" indent="0" algn="ctr">
                        <a:lnSpc>
                          <a:spcPct val="100000"/>
                        </a:lnSpc>
                        <a:spcBef>
                          <a:spcPts val="390"/>
                        </a:spcBef>
                        <a:buSzPct val="45454"/>
                        <a:buFont typeface="Wingdings"/>
                        <a:buNone/>
                        <a:tabLst>
                          <a:tab pos="712470" algn="l"/>
                        </a:tabLst>
                      </a:pPr>
                      <a:r>
                        <a:rPr sz="1800" b="1" spc="-10" dirty="0" err="1" smtClean="0">
                          <a:latin typeface="+mn-lt"/>
                          <a:cs typeface="Arial"/>
                        </a:rPr>
                        <a:t>Категории</a:t>
                      </a:r>
                      <a:r>
                        <a:rPr lang="ru-RU" sz="1800" b="0" spc="0" baseline="0" dirty="0" smtClean="0">
                          <a:latin typeface="+mn-lt"/>
                          <a:cs typeface="Arial"/>
                        </a:rPr>
                        <a:t> </a:t>
                      </a:r>
                      <a:r>
                        <a:rPr sz="1800" b="1" spc="-10" dirty="0" err="1" smtClean="0">
                          <a:latin typeface="+mn-lt"/>
                          <a:cs typeface="Arial"/>
                        </a:rPr>
                        <a:t>работ</a:t>
                      </a:r>
                      <a:endParaRPr sz="1800" dirty="0">
                        <a:latin typeface="+mn-lt"/>
                        <a:cs typeface="Arial"/>
                      </a:endParaRPr>
                    </a:p>
                  </a:txBody>
                  <a:tcPr marL="0" marR="0" marT="37148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806449" marR="782320" indent="0" algn="ctr">
                        <a:lnSpc>
                          <a:spcPct val="113199"/>
                        </a:lnSpc>
                        <a:spcBef>
                          <a:spcPts val="45"/>
                        </a:spcBef>
                        <a:buSzPct val="45454"/>
                        <a:buFont typeface="Wingdings"/>
                        <a:buNone/>
                        <a:tabLst>
                          <a:tab pos="1297305" algn="l"/>
                        </a:tabLst>
                      </a:pPr>
                      <a:r>
                        <a:rPr sz="1800" b="1" spc="-10" dirty="0" err="1" smtClean="0">
                          <a:latin typeface="+mn-lt"/>
                          <a:cs typeface="Arial"/>
                        </a:rPr>
                        <a:t>Медицински</a:t>
                      </a:r>
                      <a:r>
                        <a:rPr lang="ru-RU" sz="1800" b="1" spc="-10" dirty="0" smtClean="0">
                          <a:latin typeface="+mn-lt"/>
                          <a:cs typeface="Arial"/>
                        </a:rPr>
                        <a:t>е</a:t>
                      </a:r>
                      <a:r>
                        <a:rPr lang="ru-RU" sz="1800" b="1" spc="-10" baseline="0" dirty="0" smtClean="0">
                          <a:latin typeface="+mn-lt"/>
                          <a:cs typeface="Arial"/>
                        </a:rPr>
                        <a:t> </a:t>
                      </a:r>
                      <a:r>
                        <a:rPr sz="1800" b="1" dirty="0" err="1" smtClean="0">
                          <a:latin typeface="+mn-lt"/>
                          <a:cs typeface="Arial"/>
                        </a:rPr>
                        <a:t>осмотры</a:t>
                      </a:r>
                      <a:r>
                        <a:rPr sz="1800" b="1" spc="-60" dirty="0" smtClean="0">
                          <a:latin typeface="+mn-lt"/>
                          <a:cs typeface="Arial"/>
                        </a:rPr>
                        <a:t> </a:t>
                      </a:r>
                      <a:r>
                        <a:rPr sz="1800" b="1" spc="-25" dirty="0" err="1">
                          <a:latin typeface="+mn-lt"/>
                          <a:cs typeface="Arial"/>
                        </a:rPr>
                        <a:t>при</a:t>
                      </a:r>
                      <a:r>
                        <a:rPr sz="1800" b="1" spc="-25" dirty="0">
                          <a:latin typeface="+mn-lt"/>
                          <a:cs typeface="Arial"/>
                        </a:rPr>
                        <a:t> </a:t>
                      </a:r>
                      <a:r>
                        <a:rPr sz="1800" b="1" spc="-10" dirty="0" err="1" smtClean="0">
                          <a:latin typeface="+mn-lt"/>
                          <a:cs typeface="Arial"/>
                        </a:rPr>
                        <a:t>поступлении</a:t>
                      </a:r>
                      <a:r>
                        <a:rPr sz="1800" b="1" spc="-30" dirty="0" smtClean="0">
                          <a:latin typeface="+mn-lt"/>
                          <a:cs typeface="Arial"/>
                        </a:rPr>
                        <a:t> </a:t>
                      </a:r>
                      <a:r>
                        <a:rPr sz="1800" b="1" dirty="0">
                          <a:latin typeface="+mn-lt"/>
                          <a:cs typeface="Arial"/>
                        </a:rPr>
                        <a:t>на</a:t>
                      </a:r>
                      <a:r>
                        <a:rPr sz="1800" b="1" spc="-45" dirty="0">
                          <a:latin typeface="+mn-lt"/>
                          <a:cs typeface="Arial"/>
                        </a:rPr>
                        <a:t> </a:t>
                      </a:r>
                      <a:r>
                        <a:rPr sz="1800" b="1" spc="-10" dirty="0">
                          <a:latin typeface="+mn-lt"/>
                          <a:cs typeface="Arial"/>
                        </a:rPr>
                        <a:t>работу</a:t>
                      </a:r>
                      <a:endParaRPr sz="1800" dirty="0">
                        <a:latin typeface="+mn-lt"/>
                        <a:cs typeface="Arial"/>
                      </a:endParaRPr>
                    </a:p>
                  </a:txBody>
                  <a:tcPr marL="0" marR="0" marT="428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748665" indent="0" algn="ctr">
                        <a:lnSpc>
                          <a:spcPct val="100000"/>
                        </a:lnSpc>
                        <a:spcBef>
                          <a:spcPts val="390"/>
                        </a:spcBef>
                        <a:buSzPct val="45454"/>
                        <a:buFont typeface="Wingdings"/>
                        <a:buNone/>
                        <a:tabLst>
                          <a:tab pos="962660" algn="l"/>
                        </a:tabLst>
                      </a:pPr>
                      <a:r>
                        <a:rPr sz="1800" b="1" spc="-10" dirty="0">
                          <a:latin typeface="+mn-lt"/>
                          <a:cs typeface="Arial"/>
                        </a:rPr>
                        <a:t>Периодические</a:t>
                      </a:r>
                      <a:endParaRPr sz="1800" dirty="0">
                        <a:latin typeface="+mn-lt"/>
                        <a:cs typeface="Arial"/>
                      </a:endParaRPr>
                    </a:p>
                    <a:p>
                      <a:pPr marL="459105" algn="ctr">
                        <a:lnSpc>
                          <a:spcPct val="100000"/>
                        </a:lnSpc>
                        <a:spcBef>
                          <a:spcPts val="350"/>
                        </a:spcBef>
                      </a:pPr>
                      <a:r>
                        <a:rPr sz="1800" b="1" spc="-10" dirty="0">
                          <a:latin typeface="+mn-lt"/>
                          <a:cs typeface="Arial"/>
                        </a:rPr>
                        <a:t>медицинские</a:t>
                      </a:r>
                      <a:r>
                        <a:rPr sz="1800" b="1" spc="-70" dirty="0">
                          <a:latin typeface="+mn-lt"/>
                          <a:cs typeface="Arial"/>
                        </a:rPr>
                        <a:t> </a:t>
                      </a:r>
                      <a:r>
                        <a:rPr sz="1800" b="1" spc="-10" dirty="0">
                          <a:latin typeface="+mn-lt"/>
                          <a:cs typeface="Arial"/>
                        </a:rPr>
                        <a:t>осмотры</a:t>
                      </a:r>
                      <a:endParaRPr sz="1800" dirty="0">
                        <a:latin typeface="+mn-lt"/>
                        <a:cs typeface="Arial"/>
                      </a:endParaRPr>
                    </a:p>
                  </a:txBody>
                  <a:tcPr marL="0" marR="0" marT="37148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</a:tr>
              <a:tr h="1783269">
                <a:tc rowSpan="2">
                  <a:txBody>
                    <a:bodyPr/>
                    <a:lstStyle/>
                    <a:p>
                      <a:pPr marL="993775" indent="0">
                        <a:lnSpc>
                          <a:spcPct val="100000"/>
                        </a:lnSpc>
                        <a:spcBef>
                          <a:spcPts val="395"/>
                        </a:spcBef>
                        <a:buSzPct val="43750"/>
                        <a:buFont typeface="Wingdings"/>
                        <a:buNone/>
                        <a:tabLst>
                          <a:tab pos="1207770" algn="l"/>
                        </a:tabLst>
                      </a:pPr>
                      <a:r>
                        <a:rPr lang="ru-RU" sz="2400" b="1" i="1" spc="-25" dirty="0" smtClean="0">
                          <a:latin typeface="+mn-lt"/>
                          <a:cs typeface="Arial"/>
                        </a:rPr>
                        <a:t>Пункт</a:t>
                      </a:r>
                      <a:r>
                        <a:rPr lang="ru-RU" sz="2400" b="1" i="1" spc="-25" baseline="0" dirty="0" smtClean="0">
                          <a:latin typeface="+mn-lt"/>
                          <a:cs typeface="Arial"/>
                        </a:rPr>
                        <a:t> </a:t>
                      </a:r>
                      <a:r>
                        <a:rPr sz="2400" b="1" i="1" spc="-25" dirty="0" smtClean="0">
                          <a:latin typeface="+mn-lt"/>
                          <a:cs typeface="Arial"/>
                        </a:rPr>
                        <a:t>23</a:t>
                      </a:r>
                      <a:endParaRPr lang="ru-RU" sz="2400" b="1" i="1" spc="-25" dirty="0" smtClean="0">
                        <a:latin typeface="+mn-lt"/>
                        <a:cs typeface="Arial"/>
                      </a:endParaRPr>
                    </a:p>
                    <a:p>
                      <a:pPr marL="993775" indent="0">
                        <a:lnSpc>
                          <a:spcPct val="100000"/>
                        </a:lnSpc>
                        <a:spcBef>
                          <a:spcPts val="395"/>
                        </a:spcBef>
                        <a:buSzPct val="43750"/>
                        <a:buFont typeface="Wingdings"/>
                        <a:buNone/>
                        <a:tabLst>
                          <a:tab pos="1207770" algn="l"/>
                        </a:tabLst>
                      </a:pPr>
                      <a:endParaRPr sz="2400" b="1" i="1" dirty="0" smtClean="0">
                        <a:latin typeface="+mn-lt"/>
                        <a:cs typeface="Arial"/>
                      </a:endParaRPr>
                    </a:p>
                    <a:p>
                      <a:pPr marL="556260" marR="332105" algn="ctr">
                        <a:lnSpc>
                          <a:spcPct val="112900"/>
                        </a:lnSpc>
                        <a:spcBef>
                          <a:spcPts val="15"/>
                        </a:spcBef>
                      </a:pPr>
                      <a:r>
                        <a:rPr sz="2000" b="1" i="1" spc="-10" dirty="0" err="1" smtClean="0">
                          <a:latin typeface="+mn-lt"/>
                          <a:cs typeface="Arial"/>
                        </a:rPr>
                        <a:t>Работы</a:t>
                      </a:r>
                      <a:r>
                        <a:rPr sz="2000" b="1" i="1" spc="-10" dirty="0" smtClean="0">
                          <a:latin typeface="+mn-lt"/>
                          <a:cs typeface="Arial"/>
                        </a:rPr>
                        <a:t>,</a:t>
                      </a:r>
                      <a:r>
                        <a:rPr lang="ru-RU" sz="2000" b="1" i="1" spc="-10" baseline="0" dirty="0" smtClean="0">
                          <a:latin typeface="+mn-lt"/>
                          <a:cs typeface="Arial"/>
                        </a:rPr>
                        <a:t> </a:t>
                      </a:r>
                      <a:r>
                        <a:rPr sz="2000" b="1" i="1" spc="-10" dirty="0" err="1" smtClean="0">
                          <a:latin typeface="+mn-lt"/>
                          <a:cs typeface="Arial"/>
                        </a:rPr>
                        <a:t>где</a:t>
                      </a:r>
                      <a:r>
                        <a:rPr sz="2000" b="1" i="1" spc="-10" dirty="0" smtClean="0">
                          <a:latin typeface="+mn-lt"/>
                          <a:cs typeface="Arial"/>
                        </a:rPr>
                        <a:t> </a:t>
                      </a:r>
                      <a:r>
                        <a:rPr sz="2000" b="1" i="1" spc="-10" dirty="0" err="1" smtClean="0">
                          <a:latin typeface="+mn-lt"/>
                          <a:cs typeface="Arial"/>
                        </a:rPr>
                        <a:t>имеется</a:t>
                      </a:r>
                      <a:endParaRPr sz="2000" b="1" i="1" dirty="0" smtClean="0">
                        <a:latin typeface="+mn-lt"/>
                        <a:cs typeface="Arial"/>
                      </a:endParaRPr>
                    </a:p>
                    <a:p>
                      <a:pPr marL="589915" marR="366395" indent="635" algn="ctr">
                        <a:lnSpc>
                          <a:spcPct val="112900"/>
                        </a:lnSpc>
                      </a:pPr>
                      <a:r>
                        <a:rPr sz="2000" b="1" i="1" dirty="0" err="1" smtClean="0">
                          <a:solidFill>
                            <a:schemeClr val="tx1"/>
                          </a:solidFill>
                          <a:latin typeface="+mn-lt"/>
                          <a:cs typeface="Arial"/>
                        </a:rPr>
                        <a:t>контакт</a:t>
                      </a:r>
                      <a:r>
                        <a:rPr sz="2000" b="1" i="1" spc="-55" dirty="0" smtClean="0">
                          <a:solidFill>
                            <a:srgbClr val="FF0000"/>
                          </a:solidFill>
                          <a:latin typeface="+mn-lt"/>
                          <a:cs typeface="Arial"/>
                        </a:rPr>
                        <a:t> </a:t>
                      </a:r>
                      <a:r>
                        <a:rPr sz="2000" b="1" i="1" u="sng" spc="-50" dirty="0">
                          <a:solidFill>
                            <a:srgbClr val="FF0000"/>
                          </a:solidFill>
                          <a:latin typeface="+mn-lt"/>
                          <a:cs typeface="Arial"/>
                        </a:rPr>
                        <a:t>с </a:t>
                      </a:r>
                      <a:r>
                        <a:rPr sz="2000" b="1" i="1" u="sng" spc="-10" dirty="0">
                          <a:solidFill>
                            <a:srgbClr val="FF0000"/>
                          </a:solidFill>
                          <a:latin typeface="+mn-lt"/>
                          <a:cs typeface="Arial"/>
                        </a:rPr>
                        <a:t>пищевыми</a:t>
                      </a:r>
                      <a:endParaRPr sz="2000" b="1" i="1" u="sng" dirty="0">
                        <a:solidFill>
                          <a:srgbClr val="FF0000"/>
                        </a:solidFill>
                        <a:latin typeface="+mn-lt"/>
                        <a:cs typeface="Arial"/>
                      </a:endParaRPr>
                    </a:p>
                    <a:p>
                      <a:pPr marL="213995" algn="ctr">
                        <a:lnSpc>
                          <a:spcPct val="100000"/>
                        </a:lnSpc>
                        <a:spcBef>
                          <a:spcPts val="375"/>
                        </a:spcBef>
                      </a:pPr>
                      <a:r>
                        <a:rPr sz="2000" b="1" i="1" u="sng" dirty="0">
                          <a:solidFill>
                            <a:srgbClr val="FF0000"/>
                          </a:solidFill>
                          <a:latin typeface="+mn-lt"/>
                          <a:cs typeface="Arial"/>
                        </a:rPr>
                        <a:t>продуктами</a:t>
                      </a:r>
                      <a:r>
                        <a:rPr sz="2000" b="1" i="1" u="sng" spc="-90" dirty="0">
                          <a:solidFill>
                            <a:srgbClr val="FF0000"/>
                          </a:solidFill>
                          <a:latin typeface="+mn-lt"/>
                          <a:cs typeface="Arial"/>
                        </a:rPr>
                        <a:t> </a:t>
                      </a:r>
                      <a:r>
                        <a:rPr sz="2000" b="1" i="1" u="sng" spc="-50" dirty="0">
                          <a:solidFill>
                            <a:srgbClr val="FF0000"/>
                          </a:solidFill>
                          <a:latin typeface="+mn-lt"/>
                          <a:cs typeface="Arial"/>
                        </a:rPr>
                        <a:t>в</a:t>
                      </a:r>
                      <a:endParaRPr sz="2000" b="1" i="1" u="sng" dirty="0">
                        <a:solidFill>
                          <a:srgbClr val="FF0000"/>
                        </a:solidFill>
                        <a:latin typeface="+mn-lt"/>
                        <a:cs typeface="Arial"/>
                      </a:endParaRPr>
                    </a:p>
                    <a:p>
                      <a:pPr marL="311150" marR="87630" indent="-635" algn="ctr">
                        <a:lnSpc>
                          <a:spcPct val="112900"/>
                        </a:lnSpc>
                        <a:spcBef>
                          <a:spcPts val="15"/>
                        </a:spcBef>
                      </a:pPr>
                      <a:r>
                        <a:rPr sz="2000" b="1" i="1" u="sng" dirty="0">
                          <a:solidFill>
                            <a:srgbClr val="FF0000"/>
                          </a:solidFill>
                          <a:latin typeface="+mn-lt"/>
                          <a:cs typeface="Arial"/>
                        </a:rPr>
                        <a:t>процессе</a:t>
                      </a:r>
                      <a:r>
                        <a:rPr sz="2000" b="1" i="1" u="sng" spc="-155" dirty="0">
                          <a:solidFill>
                            <a:srgbClr val="FF0000"/>
                          </a:solidFill>
                          <a:latin typeface="+mn-lt"/>
                          <a:cs typeface="Arial"/>
                        </a:rPr>
                        <a:t> </a:t>
                      </a:r>
                      <a:r>
                        <a:rPr sz="2000" b="1" i="1" u="sng" spc="-25" dirty="0">
                          <a:solidFill>
                            <a:srgbClr val="FF0000"/>
                          </a:solidFill>
                          <a:latin typeface="+mn-lt"/>
                          <a:cs typeface="Arial"/>
                        </a:rPr>
                        <a:t>их </a:t>
                      </a:r>
                      <a:r>
                        <a:rPr sz="2000" b="1" i="1" u="sng" spc="-10" dirty="0">
                          <a:solidFill>
                            <a:srgbClr val="FF0000"/>
                          </a:solidFill>
                          <a:latin typeface="+mn-lt"/>
                          <a:cs typeface="Arial"/>
                        </a:rPr>
                        <a:t>производства, </a:t>
                      </a:r>
                      <a:r>
                        <a:rPr sz="2000" b="1" i="1" u="sng" dirty="0">
                          <a:solidFill>
                            <a:srgbClr val="FF0000"/>
                          </a:solidFill>
                          <a:latin typeface="+mn-lt"/>
                          <a:cs typeface="Arial"/>
                        </a:rPr>
                        <a:t>хранения</a:t>
                      </a:r>
                      <a:r>
                        <a:rPr sz="2000" b="1" i="1" u="sng" spc="-155" dirty="0">
                          <a:solidFill>
                            <a:srgbClr val="FF0000"/>
                          </a:solidFill>
                          <a:latin typeface="+mn-lt"/>
                          <a:cs typeface="Arial"/>
                        </a:rPr>
                        <a:t> </a:t>
                      </a:r>
                      <a:r>
                        <a:rPr sz="2000" b="1" i="1" u="sng" spc="-50" dirty="0">
                          <a:solidFill>
                            <a:srgbClr val="FF0000"/>
                          </a:solidFill>
                          <a:latin typeface="+mn-lt"/>
                          <a:cs typeface="Arial"/>
                        </a:rPr>
                        <a:t>и </a:t>
                      </a:r>
                      <a:r>
                        <a:rPr sz="2000" b="1" i="1" u="sng" spc="-10" dirty="0">
                          <a:solidFill>
                            <a:srgbClr val="FF0000"/>
                          </a:solidFill>
                          <a:latin typeface="+mn-lt"/>
                          <a:cs typeface="Arial"/>
                        </a:rPr>
                        <a:t>реализации</a:t>
                      </a:r>
                      <a:endParaRPr sz="2000" b="1" i="1" u="sng" dirty="0">
                        <a:solidFill>
                          <a:srgbClr val="FF0000"/>
                        </a:solidFill>
                        <a:latin typeface="+mn-lt"/>
                        <a:cs typeface="Arial"/>
                      </a:endParaRPr>
                    </a:p>
                  </a:txBody>
                  <a:tcPr marL="0" marR="0" marT="3762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447166" lvl="0" indent="0">
                        <a:lnSpc>
                          <a:spcPct val="100000"/>
                        </a:lnSpc>
                        <a:spcBef>
                          <a:spcPts val="400"/>
                        </a:spcBef>
                        <a:buClr>
                          <a:srgbClr val="000000"/>
                        </a:buClr>
                        <a:buSzPct val="45000"/>
                        <a:buFont typeface="Wingdings"/>
                        <a:buNone/>
                        <a:tabLst>
                          <a:tab pos="1661795" algn="l"/>
                        </a:tabLst>
                      </a:pPr>
                      <a:endParaRPr sz="1800" u="none" dirty="0">
                        <a:latin typeface="+mn-lt"/>
                        <a:cs typeface="Arial"/>
                      </a:endParaRPr>
                    </a:p>
                  </a:txBody>
                  <a:tcPr marL="0" marR="0" marT="381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20040" indent="-214629">
                        <a:lnSpc>
                          <a:spcPct val="100000"/>
                        </a:lnSpc>
                        <a:spcBef>
                          <a:spcPts val="405"/>
                        </a:spcBef>
                        <a:buClr>
                          <a:srgbClr val="000000"/>
                        </a:buClr>
                        <a:buSzPct val="45000"/>
                        <a:buFont typeface="Wingdings"/>
                        <a:buChar char=""/>
                        <a:tabLst>
                          <a:tab pos="320040" algn="l"/>
                        </a:tabLst>
                      </a:pPr>
                      <a:r>
                        <a:rPr lang="ru-RU" sz="1800" b="1" dirty="0" smtClean="0">
                          <a:solidFill>
                            <a:srgbClr val="C8201E"/>
                          </a:solidFill>
                          <a:latin typeface="+mn-lt"/>
                          <a:cs typeface="Arial"/>
                        </a:rPr>
                        <a:t>1</a:t>
                      </a:r>
                      <a:r>
                        <a:rPr lang="ru-RU" sz="1800" b="1" spc="-35" dirty="0" smtClean="0">
                          <a:solidFill>
                            <a:srgbClr val="C8201E"/>
                          </a:solidFill>
                          <a:latin typeface="+mn-lt"/>
                          <a:cs typeface="Arial"/>
                        </a:rPr>
                        <a:t> </a:t>
                      </a:r>
                      <a:r>
                        <a:rPr lang="ru-RU" sz="1800" b="1" dirty="0" smtClean="0">
                          <a:solidFill>
                            <a:srgbClr val="C8201E"/>
                          </a:solidFill>
                          <a:latin typeface="+mn-lt"/>
                          <a:cs typeface="Arial"/>
                        </a:rPr>
                        <a:t>раз</a:t>
                      </a:r>
                      <a:r>
                        <a:rPr lang="ru-RU" sz="1800" b="1" spc="-20" dirty="0" smtClean="0">
                          <a:solidFill>
                            <a:srgbClr val="C8201E"/>
                          </a:solidFill>
                          <a:latin typeface="+mn-lt"/>
                          <a:cs typeface="Arial"/>
                        </a:rPr>
                        <a:t> </a:t>
                      </a:r>
                      <a:r>
                        <a:rPr lang="ru-RU" sz="1800" b="1" dirty="0" smtClean="0">
                          <a:solidFill>
                            <a:srgbClr val="C8201E"/>
                          </a:solidFill>
                          <a:latin typeface="+mn-lt"/>
                          <a:cs typeface="Arial"/>
                        </a:rPr>
                        <a:t>в</a:t>
                      </a:r>
                      <a:r>
                        <a:rPr lang="ru-RU" sz="1800" b="1" spc="-40" dirty="0" smtClean="0">
                          <a:solidFill>
                            <a:srgbClr val="C8201E"/>
                          </a:solidFill>
                          <a:latin typeface="+mn-lt"/>
                          <a:cs typeface="Arial"/>
                        </a:rPr>
                        <a:t> </a:t>
                      </a:r>
                      <a:r>
                        <a:rPr lang="ru-RU" sz="1800" b="1" dirty="0" smtClean="0">
                          <a:solidFill>
                            <a:srgbClr val="C8201E"/>
                          </a:solidFill>
                          <a:latin typeface="+mn-lt"/>
                          <a:cs typeface="Arial"/>
                        </a:rPr>
                        <a:t>год</a:t>
                      </a:r>
                      <a:r>
                        <a:rPr lang="ru-RU" sz="1800" b="1" spc="-30" dirty="0" smtClean="0">
                          <a:solidFill>
                            <a:srgbClr val="C8201E"/>
                          </a:solidFill>
                          <a:latin typeface="+mn-lt"/>
                          <a:cs typeface="Arial"/>
                        </a:rPr>
                        <a:t> </a:t>
                      </a:r>
                      <a:r>
                        <a:rPr lang="ru-RU" sz="1800" spc="760" dirty="0" smtClean="0">
                          <a:latin typeface="+mn-lt"/>
                          <a:cs typeface="Microsoft Sans Serif"/>
                        </a:rPr>
                        <a:t>—</a:t>
                      </a:r>
                      <a:endParaRPr lang="ru-RU" sz="1800" dirty="0" smtClean="0">
                        <a:latin typeface="+mn-lt"/>
                        <a:cs typeface="Microsoft Sans Serif"/>
                      </a:endParaRPr>
                    </a:p>
                    <a:p>
                      <a:pPr marL="320040" indent="-214629">
                        <a:lnSpc>
                          <a:spcPct val="100000"/>
                        </a:lnSpc>
                        <a:spcBef>
                          <a:spcPts val="315"/>
                        </a:spcBef>
                        <a:buSzPct val="45000"/>
                        <a:buFont typeface="Wingdings"/>
                        <a:buChar char=""/>
                        <a:tabLst>
                          <a:tab pos="320040" algn="l"/>
                        </a:tabLst>
                      </a:pPr>
                      <a:r>
                        <a:rPr lang="ru-RU" sz="1800" b="1" i="1" dirty="0" smtClean="0">
                          <a:latin typeface="+mn-lt"/>
                          <a:cs typeface="Arial"/>
                        </a:rPr>
                        <a:t>те же специалисты</a:t>
                      </a:r>
                      <a:endParaRPr lang="ru-RU" sz="1800" dirty="0" smtClean="0">
                        <a:latin typeface="+mn-lt"/>
                        <a:cs typeface="Arial"/>
                      </a:endParaRPr>
                    </a:p>
                    <a:p>
                      <a:pPr marL="1149986" indent="0" algn="l">
                        <a:lnSpc>
                          <a:spcPct val="100000"/>
                        </a:lnSpc>
                        <a:spcBef>
                          <a:spcPts val="400"/>
                        </a:spcBef>
                        <a:buClr>
                          <a:srgbClr val="000000"/>
                        </a:buClr>
                        <a:buSzPct val="45000"/>
                        <a:buFont typeface="Wingdings"/>
                        <a:buNone/>
                        <a:tabLst>
                          <a:tab pos="1364615" algn="l"/>
                        </a:tabLst>
                      </a:pPr>
                      <a:endParaRPr sz="1800" dirty="0">
                        <a:latin typeface="+mn-lt"/>
                        <a:cs typeface="Arial"/>
                      </a:endParaRPr>
                    </a:p>
                  </a:txBody>
                  <a:tcPr marL="0" marR="0" marT="381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3894458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50165" marB="0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92075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350"/>
                        </a:spcBef>
                        <a:spcAft>
                          <a:spcPts val="0"/>
                        </a:spcAft>
                        <a:buClrTx/>
                        <a:buSzPct val="45454"/>
                        <a:buFont typeface="Wingdings"/>
                        <a:buNone/>
                        <a:tabLst>
                          <a:tab pos="306070" algn="l"/>
                        </a:tabLst>
                        <a:defRPr/>
                      </a:pPr>
                      <a:r>
                        <a:rPr lang="ru-RU" sz="1800" b="1" i="1" u="none" spc="-10" dirty="0" smtClean="0">
                          <a:solidFill>
                            <a:srgbClr val="7030A0"/>
                          </a:solidFill>
                          <a:uFill>
                            <a:solidFill>
                              <a:srgbClr val="800080"/>
                            </a:solidFill>
                          </a:uFill>
                          <a:latin typeface="+mn-lt"/>
                          <a:cs typeface="Arial"/>
                        </a:rPr>
                        <a:t>   </a:t>
                      </a:r>
                      <a:r>
                        <a:rPr lang="ru-RU" sz="1800" b="1" i="1" u="sng" spc="-10" dirty="0" smtClean="0">
                          <a:solidFill>
                            <a:srgbClr val="7030A0"/>
                          </a:solidFill>
                          <a:uFill>
                            <a:solidFill>
                              <a:srgbClr val="800080"/>
                            </a:solidFill>
                          </a:uFill>
                          <a:latin typeface="+mn-lt"/>
                          <a:cs typeface="Arial"/>
                        </a:rPr>
                        <a:t>Исследования</a:t>
                      </a:r>
                      <a:r>
                        <a:rPr lang="ru-RU" sz="1800" b="1" i="1" u="sng" spc="-10" dirty="0" smtClean="0">
                          <a:solidFill>
                            <a:srgbClr val="7030A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+mn-lt"/>
                          <a:cs typeface="Arial"/>
                        </a:rPr>
                        <a:t>:</a:t>
                      </a:r>
                      <a:endParaRPr lang="ru-RU" sz="1800" b="1" i="1" dirty="0" smtClean="0">
                        <a:latin typeface="+mn-lt"/>
                        <a:cs typeface="Arial"/>
                      </a:endParaRPr>
                    </a:p>
                    <a:p>
                      <a:pPr marL="306070" indent="-213995">
                        <a:lnSpc>
                          <a:spcPct val="100000"/>
                        </a:lnSpc>
                        <a:spcBef>
                          <a:spcPts val="350"/>
                        </a:spcBef>
                        <a:buSzPct val="45454"/>
                        <a:buFont typeface="Wingdings"/>
                        <a:buChar char=""/>
                        <a:tabLst>
                          <a:tab pos="306070" algn="l"/>
                        </a:tabLst>
                      </a:pPr>
                      <a:r>
                        <a:rPr sz="1800" b="1" i="1" dirty="0" smtClean="0">
                          <a:latin typeface="+mn-lt"/>
                          <a:cs typeface="Arial"/>
                        </a:rPr>
                        <a:t>-</a:t>
                      </a:r>
                      <a:r>
                        <a:rPr sz="1800" b="1" i="1" spc="-30" dirty="0" smtClean="0">
                          <a:latin typeface="+mn-lt"/>
                          <a:cs typeface="Arial"/>
                        </a:rPr>
                        <a:t> </a:t>
                      </a:r>
                      <a:r>
                        <a:rPr sz="1800" b="1" i="1" dirty="0" smtClean="0">
                          <a:latin typeface="+mn-lt"/>
                          <a:cs typeface="Arial"/>
                        </a:rPr>
                        <a:t>ФЛГ</a:t>
                      </a:r>
                      <a:r>
                        <a:rPr lang="ru-RU" sz="1800" b="1" i="1" spc="-30" dirty="0" smtClean="0">
                          <a:latin typeface="+mn-lt"/>
                          <a:cs typeface="Arial"/>
                        </a:rPr>
                        <a:t>;</a:t>
                      </a:r>
                    </a:p>
                    <a:p>
                      <a:pPr marL="306070" indent="-213995">
                        <a:lnSpc>
                          <a:spcPct val="100000"/>
                        </a:lnSpc>
                        <a:spcBef>
                          <a:spcPts val="350"/>
                        </a:spcBef>
                        <a:buSzPct val="45454"/>
                        <a:buFont typeface="Wingdings"/>
                        <a:buChar char=""/>
                        <a:tabLst>
                          <a:tab pos="306070" algn="l"/>
                        </a:tabLst>
                      </a:pPr>
                      <a:r>
                        <a:rPr sz="1800" b="1" i="1" dirty="0" smtClean="0">
                          <a:latin typeface="+mn-lt"/>
                          <a:cs typeface="Arial"/>
                        </a:rPr>
                        <a:t>-</a:t>
                      </a:r>
                      <a:r>
                        <a:rPr sz="1800" b="1" i="1" spc="-30" dirty="0" smtClean="0">
                          <a:latin typeface="+mn-lt"/>
                          <a:cs typeface="Arial"/>
                        </a:rPr>
                        <a:t> </a:t>
                      </a:r>
                      <a:r>
                        <a:rPr sz="1800" b="1" i="1" dirty="0">
                          <a:latin typeface="+mn-lt"/>
                          <a:cs typeface="Arial"/>
                        </a:rPr>
                        <a:t>крови</a:t>
                      </a:r>
                      <a:r>
                        <a:rPr sz="1800" b="1" i="1" spc="-25" dirty="0">
                          <a:latin typeface="+mn-lt"/>
                          <a:cs typeface="Arial"/>
                        </a:rPr>
                        <a:t> </a:t>
                      </a:r>
                      <a:r>
                        <a:rPr sz="1800" b="1" i="1" dirty="0">
                          <a:latin typeface="+mn-lt"/>
                          <a:cs typeface="Arial"/>
                        </a:rPr>
                        <a:t>на</a:t>
                      </a:r>
                      <a:r>
                        <a:rPr sz="1800" b="1" i="1" spc="-30" dirty="0">
                          <a:latin typeface="+mn-lt"/>
                          <a:cs typeface="Arial"/>
                        </a:rPr>
                        <a:t> </a:t>
                      </a:r>
                      <a:r>
                        <a:rPr sz="1800" b="1" i="1" spc="-10" dirty="0" err="1">
                          <a:latin typeface="+mn-lt"/>
                          <a:cs typeface="Arial"/>
                        </a:rPr>
                        <a:t>сифилис</a:t>
                      </a:r>
                      <a:r>
                        <a:rPr sz="1800" b="1" i="1" spc="-10" dirty="0" smtClean="0">
                          <a:latin typeface="+mn-lt"/>
                          <a:cs typeface="Arial"/>
                        </a:rPr>
                        <a:t>;</a:t>
                      </a:r>
                      <a:r>
                        <a:rPr lang="ru-RU" sz="1800" b="0" i="0" spc="0" baseline="0" dirty="0" smtClean="0">
                          <a:latin typeface="+mn-lt"/>
                          <a:cs typeface="Arial"/>
                        </a:rPr>
                        <a:t> </a:t>
                      </a:r>
                    </a:p>
                    <a:p>
                      <a:pPr marL="306070" indent="-213995">
                        <a:lnSpc>
                          <a:spcPct val="100000"/>
                        </a:lnSpc>
                        <a:spcBef>
                          <a:spcPts val="350"/>
                        </a:spcBef>
                        <a:buSzPct val="45454"/>
                        <a:buFont typeface="Wingdings"/>
                        <a:buChar char=""/>
                        <a:tabLst>
                          <a:tab pos="306070" algn="l"/>
                        </a:tabLst>
                      </a:pPr>
                      <a:r>
                        <a:rPr sz="1800" b="1" i="1" dirty="0" smtClean="0">
                          <a:latin typeface="+mn-lt"/>
                          <a:cs typeface="Arial"/>
                        </a:rPr>
                        <a:t>-</a:t>
                      </a:r>
                      <a:r>
                        <a:rPr sz="1800" b="1" i="1" spc="-35" dirty="0" smtClean="0">
                          <a:latin typeface="+mn-lt"/>
                          <a:cs typeface="Arial"/>
                        </a:rPr>
                        <a:t> </a:t>
                      </a:r>
                      <a:r>
                        <a:rPr sz="1800" b="1" i="1" dirty="0">
                          <a:latin typeface="+mn-lt"/>
                          <a:cs typeface="Arial"/>
                        </a:rPr>
                        <a:t>мазки</a:t>
                      </a:r>
                      <a:r>
                        <a:rPr sz="1800" b="1" i="1" spc="-25" dirty="0">
                          <a:latin typeface="+mn-lt"/>
                          <a:cs typeface="Arial"/>
                        </a:rPr>
                        <a:t> </a:t>
                      </a:r>
                      <a:r>
                        <a:rPr sz="1800" b="1" i="1" dirty="0">
                          <a:latin typeface="+mn-lt"/>
                          <a:cs typeface="Arial"/>
                        </a:rPr>
                        <a:t>на</a:t>
                      </a:r>
                      <a:r>
                        <a:rPr sz="1800" b="1" i="1" spc="-30" dirty="0">
                          <a:latin typeface="+mn-lt"/>
                          <a:cs typeface="Arial"/>
                        </a:rPr>
                        <a:t> </a:t>
                      </a:r>
                      <a:r>
                        <a:rPr sz="1800" b="1" i="1" spc="-10" dirty="0" err="1">
                          <a:latin typeface="+mn-lt"/>
                          <a:cs typeface="Arial"/>
                        </a:rPr>
                        <a:t>гонорею</a:t>
                      </a:r>
                      <a:r>
                        <a:rPr sz="1800" b="1" i="1" spc="-10" dirty="0" smtClean="0">
                          <a:latin typeface="+mn-lt"/>
                          <a:cs typeface="Arial"/>
                        </a:rPr>
                        <a:t>;</a:t>
                      </a:r>
                      <a:endParaRPr sz="1800" dirty="0">
                        <a:latin typeface="+mn-lt"/>
                        <a:cs typeface="Arial"/>
                      </a:endParaRPr>
                    </a:p>
                    <a:p>
                      <a:pPr marL="306070" indent="-213995">
                        <a:lnSpc>
                          <a:spcPct val="100000"/>
                        </a:lnSpc>
                        <a:spcBef>
                          <a:spcPts val="350"/>
                        </a:spcBef>
                        <a:buSzPct val="45454"/>
                        <a:buFont typeface="Wingdings"/>
                        <a:buChar char=""/>
                        <a:tabLst>
                          <a:tab pos="306070" algn="l"/>
                        </a:tabLst>
                      </a:pPr>
                      <a:r>
                        <a:rPr sz="1800" b="1" i="1" spc="-20" dirty="0" smtClean="0">
                          <a:latin typeface="+mn-lt"/>
                          <a:cs typeface="Arial"/>
                        </a:rPr>
                        <a:t>-</a:t>
                      </a:r>
                      <a:r>
                        <a:rPr lang="ru-RU" sz="1800" b="1" i="1" spc="-20" dirty="0" smtClean="0">
                          <a:latin typeface="+mn-lt"/>
                          <a:cs typeface="Arial"/>
                        </a:rPr>
                        <a:t> </a:t>
                      </a:r>
                      <a:r>
                        <a:rPr sz="1800" b="1" i="1" spc="-10" dirty="0" err="1" smtClean="0">
                          <a:latin typeface="+mn-lt"/>
                          <a:cs typeface="Arial"/>
                        </a:rPr>
                        <a:t>исследование</a:t>
                      </a:r>
                      <a:r>
                        <a:rPr sz="1800" b="1" i="1" spc="-25" dirty="0" smtClean="0">
                          <a:latin typeface="+mn-lt"/>
                          <a:cs typeface="Arial"/>
                        </a:rPr>
                        <a:t> </a:t>
                      </a:r>
                      <a:r>
                        <a:rPr sz="1800" b="1" i="1" dirty="0">
                          <a:latin typeface="+mn-lt"/>
                          <a:cs typeface="Arial"/>
                        </a:rPr>
                        <a:t>на</a:t>
                      </a:r>
                      <a:r>
                        <a:rPr sz="1800" b="1" i="1" spc="-30" dirty="0">
                          <a:latin typeface="+mn-lt"/>
                          <a:cs typeface="Arial"/>
                        </a:rPr>
                        <a:t> </a:t>
                      </a:r>
                      <a:r>
                        <a:rPr sz="1800" b="1" i="1" spc="-10" dirty="0">
                          <a:latin typeface="+mn-lt"/>
                          <a:cs typeface="Arial"/>
                        </a:rPr>
                        <a:t>гельминтозы;</a:t>
                      </a:r>
                      <a:endParaRPr sz="1800" dirty="0">
                        <a:latin typeface="+mn-lt"/>
                        <a:cs typeface="Arial"/>
                      </a:endParaRPr>
                    </a:p>
                    <a:p>
                      <a:pPr marL="306705" marR="506730">
                        <a:lnSpc>
                          <a:spcPct val="100000"/>
                        </a:lnSpc>
                        <a:spcBef>
                          <a:spcPts val="145"/>
                        </a:spcBef>
                      </a:pPr>
                      <a:r>
                        <a:rPr sz="1800" b="1" i="1" spc="-10" dirty="0" smtClean="0">
                          <a:latin typeface="+mn-lt"/>
                          <a:cs typeface="Arial"/>
                        </a:rPr>
                        <a:t>-</a:t>
                      </a:r>
                      <a:r>
                        <a:rPr lang="ru-RU" sz="1800" b="1" i="1" spc="-10" dirty="0" smtClean="0">
                          <a:latin typeface="+mn-lt"/>
                          <a:cs typeface="Arial"/>
                        </a:rPr>
                        <a:t> </a:t>
                      </a:r>
                      <a:r>
                        <a:rPr sz="1800" b="1" i="1" dirty="0" err="1" smtClean="0">
                          <a:latin typeface="+mn-lt"/>
                          <a:cs typeface="Arial"/>
                        </a:rPr>
                        <a:t>на</a:t>
                      </a:r>
                      <a:r>
                        <a:rPr sz="1800" b="1" i="1" spc="-15" dirty="0" smtClean="0">
                          <a:latin typeface="+mn-lt"/>
                          <a:cs typeface="Arial"/>
                        </a:rPr>
                        <a:t> </a:t>
                      </a:r>
                      <a:r>
                        <a:rPr sz="1800" b="1" i="1" spc="-10" dirty="0" err="1">
                          <a:latin typeface="+mn-lt"/>
                          <a:cs typeface="Arial"/>
                        </a:rPr>
                        <a:t>носительство</a:t>
                      </a:r>
                      <a:r>
                        <a:rPr sz="1800" b="1" i="1" spc="-45" dirty="0">
                          <a:latin typeface="+mn-lt"/>
                          <a:cs typeface="Arial"/>
                        </a:rPr>
                        <a:t> </a:t>
                      </a:r>
                      <a:r>
                        <a:rPr sz="1800" b="1" i="1" spc="-10" dirty="0" err="1" smtClean="0">
                          <a:latin typeface="+mn-lt"/>
                          <a:cs typeface="Arial"/>
                        </a:rPr>
                        <a:t>возбудителей</a:t>
                      </a:r>
                      <a:r>
                        <a:rPr lang="ru-RU" sz="1800" b="1" i="1" spc="-10" dirty="0" smtClean="0">
                          <a:latin typeface="+mn-lt"/>
                          <a:cs typeface="Arial"/>
                        </a:rPr>
                        <a:t/>
                      </a:r>
                      <a:br>
                        <a:rPr lang="ru-RU" sz="1800" b="1" i="1" spc="-10" dirty="0" smtClean="0">
                          <a:latin typeface="+mn-lt"/>
                          <a:cs typeface="Arial"/>
                        </a:rPr>
                      </a:br>
                      <a:r>
                        <a:rPr sz="1800" b="1" i="1" dirty="0" err="1" smtClean="0">
                          <a:latin typeface="+mn-lt"/>
                          <a:cs typeface="Arial"/>
                        </a:rPr>
                        <a:t>кишечных</a:t>
                      </a:r>
                      <a:r>
                        <a:rPr sz="1800" b="1" i="1" spc="-125" dirty="0" smtClean="0">
                          <a:latin typeface="+mn-lt"/>
                          <a:cs typeface="Arial"/>
                        </a:rPr>
                        <a:t> </a:t>
                      </a:r>
                      <a:r>
                        <a:rPr sz="1800" b="1" i="1" dirty="0" err="1" smtClean="0">
                          <a:latin typeface="+mn-lt"/>
                          <a:cs typeface="Arial"/>
                        </a:rPr>
                        <a:t>инфекций</a:t>
                      </a:r>
                      <a:r>
                        <a:rPr lang="ru-RU" sz="1800" b="1" i="1" spc="-105" dirty="0" smtClean="0">
                          <a:latin typeface="+mn-lt"/>
                          <a:cs typeface="Arial"/>
                        </a:rPr>
                        <a:t>;</a:t>
                      </a:r>
                      <a:r>
                        <a:rPr lang="ru-RU" sz="1800" b="0" i="0" spc="0" dirty="0">
                          <a:latin typeface="+mn-lt"/>
                          <a:cs typeface="Arial"/>
                        </a:rPr>
                        <a:t/>
                      </a:r>
                      <a:br>
                        <a:rPr lang="ru-RU" sz="1800" b="0" i="0" spc="0" dirty="0">
                          <a:latin typeface="+mn-lt"/>
                          <a:cs typeface="Arial"/>
                        </a:rPr>
                      </a:br>
                      <a:r>
                        <a:rPr lang="ru-RU" sz="1800" b="1" i="1" spc="-10" dirty="0" smtClean="0">
                          <a:latin typeface="+mn-lt"/>
                          <a:cs typeface="Arial"/>
                        </a:rPr>
                        <a:t>- </a:t>
                      </a:r>
                      <a:r>
                        <a:rPr sz="1800" b="1" i="1" spc="-10" dirty="0" err="1" smtClean="0">
                          <a:latin typeface="+mn-lt"/>
                          <a:cs typeface="Arial"/>
                        </a:rPr>
                        <a:t>серологическое</a:t>
                      </a:r>
                      <a:r>
                        <a:rPr sz="1800" b="1" i="1" spc="-35" dirty="0" smtClean="0">
                          <a:latin typeface="+mn-lt"/>
                          <a:cs typeface="Arial"/>
                        </a:rPr>
                        <a:t> </a:t>
                      </a:r>
                      <a:r>
                        <a:rPr sz="1800" b="1" i="1" spc="-10" dirty="0">
                          <a:latin typeface="+mn-lt"/>
                          <a:cs typeface="Arial"/>
                        </a:rPr>
                        <a:t>обследование</a:t>
                      </a:r>
                      <a:r>
                        <a:rPr sz="1800" b="1" i="1" spc="-35" dirty="0">
                          <a:latin typeface="+mn-lt"/>
                          <a:cs typeface="Arial"/>
                        </a:rPr>
                        <a:t> </a:t>
                      </a:r>
                      <a:r>
                        <a:rPr sz="1800" b="1" i="1" spc="-25" dirty="0">
                          <a:latin typeface="+mn-lt"/>
                          <a:cs typeface="Arial"/>
                        </a:rPr>
                        <a:t>на</a:t>
                      </a:r>
                      <a:endParaRPr sz="1800" dirty="0">
                        <a:latin typeface="+mn-lt"/>
                        <a:cs typeface="Arial"/>
                      </a:endParaRPr>
                    </a:p>
                    <a:p>
                      <a:pPr marL="306705">
                        <a:lnSpc>
                          <a:spcPct val="100000"/>
                        </a:lnSpc>
                        <a:spcBef>
                          <a:spcPts val="340"/>
                        </a:spcBef>
                      </a:pPr>
                      <a:r>
                        <a:rPr sz="1800" b="1" i="1" dirty="0" err="1">
                          <a:latin typeface="+mn-lt"/>
                          <a:cs typeface="Arial"/>
                        </a:rPr>
                        <a:t>брюшной</a:t>
                      </a:r>
                      <a:r>
                        <a:rPr sz="1800" b="1" i="1" spc="-105" dirty="0">
                          <a:latin typeface="+mn-lt"/>
                          <a:cs typeface="Arial"/>
                        </a:rPr>
                        <a:t> </a:t>
                      </a:r>
                      <a:r>
                        <a:rPr sz="1800" b="1" i="1" spc="-20" dirty="0" err="1" smtClean="0">
                          <a:latin typeface="+mn-lt"/>
                          <a:cs typeface="Arial"/>
                        </a:rPr>
                        <a:t>тиф</a:t>
                      </a:r>
                      <a:r>
                        <a:rPr lang="ru-RU" sz="1800" b="1" i="1" spc="-20" dirty="0" smtClean="0">
                          <a:latin typeface="+mn-lt"/>
                          <a:cs typeface="Arial"/>
                        </a:rPr>
                        <a:t>;</a:t>
                      </a:r>
                      <a:br>
                        <a:rPr lang="ru-RU" sz="1800" b="1" i="1" spc="-20" dirty="0" smtClean="0">
                          <a:latin typeface="+mn-lt"/>
                          <a:cs typeface="Arial"/>
                        </a:rPr>
                      </a:br>
                      <a:r>
                        <a:rPr lang="ru-RU" sz="1800" b="1" i="1" spc="-20" dirty="0" smtClean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- </a:t>
                      </a:r>
                      <a:r>
                        <a:rPr lang="ru-RU" sz="1800" b="1" i="1" spc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м</a:t>
                      </a:r>
                      <a:r>
                        <a:rPr lang="ru-RU" sz="1800" b="1" i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азок из зева и носа на наличие патогенного стафилококка.</a:t>
                      </a:r>
                      <a:endParaRPr sz="1800" b="1" i="1" dirty="0">
                        <a:solidFill>
                          <a:schemeClr val="tx1"/>
                        </a:solidFill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0" marR="0" marT="3762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20040" indent="-214629">
                        <a:lnSpc>
                          <a:spcPct val="100000"/>
                        </a:lnSpc>
                        <a:spcBef>
                          <a:spcPts val="405"/>
                        </a:spcBef>
                        <a:buClr>
                          <a:srgbClr val="000000"/>
                        </a:buClr>
                        <a:buSzPct val="45000"/>
                        <a:buFont typeface="Wingdings"/>
                        <a:buChar char=""/>
                        <a:tabLst>
                          <a:tab pos="320040" algn="l"/>
                        </a:tabLst>
                      </a:pPr>
                      <a:r>
                        <a:rPr sz="1800" b="1" dirty="0">
                          <a:solidFill>
                            <a:srgbClr val="C8201E"/>
                          </a:solidFill>
                          <a:latin typeface="+mn-lt"/>
                          <a:cs typeface="Arial"/>
                        </a:rPr>
                        <a:t>1</a:t>
                      </a:r>
                      <a:r>
                        <a:rPr sz="1800" b="1" spc="-35" dirty="0">
                          <a:solidFill>
                            <a:srgbClr val="C8201E"/>
                          </a:solidFill>
                          <a:latin typeface="+mn-lt"/>
                          <a:cs typeface="Arial"/>
                        </a:rPr>
                        <a:t> </a:t>
                      </a:r>
                      <a:r>
                        <a:rPr sz="1800" b="1" dirty="0">
                          <a:solidFill>
                            <a:srgbClr val="C8201E"/>
                          </a:solidFill>
                          <a:latin typeface="+mn-lt"/>
                          <a:cs typeface="Arial"/>
                        </a:rPr>
                        <a:t>раз</a:t>
                      </a:r>
                      <a:r>
                        <a:rPr sz="1800" b="1" spc="-20" dirty="0">
                          <a:solidFill>
                            <a:srgbClr val="C8201E"/>
                          </a:solidFill>
                          <a:latin typeface="+mn-lt"/>
                          <a:cs typeface="Arial"/>
                        </a:rPr>
                        <a:t> </a:t>
                      </a:r>
                      <a:r>
                        <a:rPr sz="1800" b="1" dirty="0">
                          <a:solidFill>
                            <a:srgbClr val="C8201E"/>
                          </a:solidFill>
                          <a:latin typeface="+mn-lt"/>
                          <a:cs typeface="Arial"/>
                        </a:rPr>
                        <a:t>в</a:t>
                      </a:r>
                      <a:r>
                        <a:rPr sz="1800" b="1" spc="-40" dirty="0">
                          <a:solidFill>
                            <a:srgbClr val="C8201E"/>
                          </a:solidFill>
                          <a:latin typeface="+mn-lt"/>
                          <a:cs typeface="Arial"/>
                        </a:rPr>
                        <a:t> </a:t>
                      </a:r>
                      <a:r>
                        <a:rPr sz="1800" b="1" dirty="0">
                          <a:solidFill>
                            <a:srgbClr val="C8201E"/>
                          </a:solidFill>
                          <a:latin typeface="+mn-lt"/>
                          <a:cs typeface="Arial"/>
                        </a:rPr>
                        <a:t>год</a:t>
                      </a:r>
                      <a:r>
                        <a:rPr sz="1800" b="1" spc="-30" dirty="0">
                          <a:solidFill>
                            <a:srgbClr val="C8201E"/>
                          </a:solidFill>
                          <a:latin typeface="+mn-lt"/>
                          <a:cs typeface="Arial"/>
                        </a:rPr>
                        <a:t> </a:t>
                      </a:r>
                      <a:r>
                        <a:rPr sz="1800" spc="760" dirty="0">
                          <a:latin typeface="+mn-lt"/>
                          <a:cs typeface="Microsoft Sans Serif"/>
                        </a:rPr>
                        <a:t>—</a:t>
                      </a:r>
                      <a:endParaRPr sz="1800" dirty="0">
                        <a:latin typeface="+mn-lt"/>
                        <a:cs typeface="Microsoft Sans Serif"/>
                      </a:endParaRPr>
                    </a:p>
                    <a:p>
                      <a:pPr marL="320040" indent="-214629">
                        <a:lnSpc>
                          <a:spcPct val="100000"/>
                        </a:lnSpc>
                        <a:spcBef>
                          <a:spcPts val="315"/>
                        </a:spcBef>
                        <a:buSzPct val="45000"/>
                        <a:buFont typeface="Wingdings"/>
                        <a:buChar char=""/>
                        <a:tabLst>
                          <a:tab pos="320040" algn="l"/>
                        </a:tabLst>
                      </a:pPr>
                      <a:r>
                        <a:rPr sz="1800" b="1" i="1" dirty="0">
                          <a:latin typeface="+mn-lt"/>
                          <a:cs typeface="Arial"/>
                        </a:rPr>
                        <a:t>-</a:t>
                      </a:r>
                      <a:r>
                        <a:rPr sz="1800" b="1" i="1" spc="-20" dirty="0">
                          <a:latin typeface="+mn-lt"/>
                          <a:cs typeface="Arial"/>
                        </a:rPr>
                        <a:t> </a:t>
                      </a:r>
                      <a:r>
                        <a:rPr sz="1800" b="1" i="1" dirty="0">
                          <a:latin typeface="+mn-lt"/>
                          <a:cs typeface="Arial"/>
                        </a:rPr>
                        <a:t>кровь</a:t>
                      </a:r>
                      <a:r>
                        <a:rPr sz="1800" b="1" i="1" spc="-15" dirty="0">
                          <a:latin typeface="+mn-lt"/>
                          <a:cs typeface="Arial"/>
                        </a:rPr>
                        <a:t> </a:t>
                      </a:r>
                      <a:r>
                        <a:rPr sz="1800" b="1" i="1" dirty="0">
                          <a:latin typeface="+mn-lt"/>
                          <a:cs typeface="Arial"/>
                        </a:rPr>
                        <a:t>на</a:t>
                      </a:r>
                      <a:r>
                        <a:rPr sz="1800" b="1" i="1" spc="-15" dirty="0">
                          <a:latin typeface="+mn-lt"/>
                          <a:cs typeface="Arial"/>
                        </a:rPr>
                        <a:t> </a:t>
                      </a:r>
                      <a:r>
                        <a:rPr sz="1800" b="1" i="1" spc="-10" dirty="0" err="1">
                          <a:latin typeface="+mn-lt"/>
                          <a:cs typeface="Arial"/>
                        </a:rPr>
                        <a:t>сифилис</a:t>
                      </a:r>
                      <a:r>
                        <a:rPr sz="1800" b="1" i="1" spc="-10" dirty="0" smtClean="0">
                          <a:latin typeface="+mn-lt"/>
                          <a:cs typeface="Arial"/>
                        </a:rPr>
                        <a:t>;</a:t>
                      </a:r>
                      <a:endParaRPr lang="ru-RU" sz="1800" b="1" i="1" spc="-10" dirty="0" smtClean="0">
                        <a:latin typeface="+mn-lt"/>
                        <a:cs typeface="Arial"/>
                      </a:endParaRPr>
                    </a:p>
                    <a:p>
                      <a:pPr marL="320040" indent="-214629">
                        <a:lnSpc>
                          <a:spcPct val="100000"/>
                        </a:lnSpc>
                        <a:spcBef>
                          <a:spcPts val="315"/>
                        </a:spcBef>
                        <a:buSzPct val="45000"/>
                        <a:buFont typeface="Wingdings"/>
                        <a:buChar char=""/>
                        <a:tabLst>
                          <a:tab pos="320040" algn="l"/>
                        </a:tabLst>
                      </a:pPr>
                      <a:r>
                        <a:rPr lang="ru-RU" sz="1800" b="1" i="1" spc="-10" dirty="0" smtClean="0">
                          <a:latin typeface="+mn-lt"/>
                          <a:cs typeface="Arial"/>
                        </a:rPr>
                        <a:t>-</a:t>
                      </a:r>
                      <a:r>
                        <a:rPr lang="ru-RU" sz="1800" b="1" i="1" spc="-10" baseline="0" dirty="0" smtClean="0">
                          <a:latin typeface="+mn-lt"/>
                          <a:cs typeface="Arial"/>
                        </a:rPr>
                        <a:t> исследование на гельминтозы;</a:t>
                      </a:r>
                      <a:endParaRPr lang="ru-RU" sz="1800" b="1" i="1" dirty="0" smtClean="0">
                        <a:latin typeface="+mn-lt"/>
                        <a:cs typeface="Arial"/>
                      </a:endParaRPr>
                    </a:p>
                    <a:p>
                      <a:pPr marL="320040" indent="-214629">
                        <a:lnSpc>
                          <a:spcPct val="100000"/>
                        </a:lnSpc>
                        <a:spcBef>
                          <a:spcPts val="310"/>
                        </a:spcBef>
                        <a:buSzPct val="45000"/>
                        <a:buFont typeface="Wingdings"/>
                        <a:buChar char=""/>
                        <a:tabLst>
                          <a:tab pos="320040" algn="l"/>
                        </a:tabLst>
                      </a:pPr>
                      <a:r>
                        <a:rPr sz="1800" b="1" i="1" dirty="0" smtClean="0">
                          <a:latin typeface="+mn-lt"/>
                          <a:cs typeface="Arial"/>
                        </a:rPr>
                        <a:t>-</a:t>
                      </a:r>
                      <a:r>
                        <a:rPr sz="1800" b="1" i="1" spc="-15" dirty="0" smtClean="0">
                          <a:latin typeface="+mn-lt"/>
                          <a:cs typeface="Arial"/>
                        </a:rPr>
                        <a:t> </a:t>
                      </a:r>
                      <a:r>
                        <a:rPr sz="1800" b="1" i="1" spc="-25" dirty="0" smtClean="0">
                          <a:latin typeface="+mn-lt"/>
                          <a:cs typeface="Arial"/>
                        </a:rPr>
                        <a:t>ФЛГ</a:t>
                      </a:r>
                      <a:r>
                        <a:rPr lang="ru-RU" sz="1800" b="1" i="1" spc="-25" dirty="0" smtClean="0">
                          <a:latin typeface="+mn-lt"/>
                          <a:cs typeface="Arial"/>
                        </a:rPr>
                        <a:t>;</a:t>
                      </a:r>
                    </a:p>
                    <a:p>
                      <a:pPr marL="320040" indent="-214629">
                        <a:lnSpc>
                          <a:spcPct val="100000"/>
                        </a:lnSpc>
                        <a:spcBef>
                          <a:spcPts val="310"/>
                        </a:spcBef>
                        <a:buSzPct val="45000"/>
                        <a:buFont typeface="Wingdings"/>
                        <a:buChar char=""/>
                        <a:tabLst>
                          <a:tab pos="320040" algn="l"/>
                        </a:tabLst>
                      </a:pPr>
                      <a:r>
                        <a:rPr lang="ru-RU" sz="1800" b="1" i="1" dirty="0" smtClean="0">
                          <a:latin typeface="+mn-lt"/>
                          <a:cs typeface="Arial"/>
                        </a:rPr>
                        <a:t>- на носительство возбудителей</a:t>
                      </a:r>
                      <a:br>
                        <a:rPr lang="ru-RU" sz="1800" b="1" i="1" dirty="0" smtClean="0">
                          <a:latin typeface="+mn-lt"/>
                          <a:cs typeface="Arial"/>
                        </a:rPr>
                      </a:br>
                      <a:r>
                        <a:rPr lang="ru-RU" sz="1800" b="1" i="1" dirty="0" smtClean="0">
                          <a:latin typeface="+mn-lt"/>
                          <a:cs typeface="Arial"/>
                        </a:rPr>
                        <a:t>кишечных инфекций (в </a:t>
                      </a:r>
                      <a:r>
                        <a:rPr lang="ru-RU" sz="1800" b="1" i="1" dirty="0" err="1" smtClean="0">
                          <a:latin typeface="+mn-lt"/>
                          <a:cs typeface="Arial"/>
                        </a:rPr>
                        <a:t>т.ч</a:t>
                      </a:r>
                      <a:r>
                        <a:rPr lang="ru-RU" sz="1800" b="1" i="1" dirty="0" smtClean="0">
                          <a:latin typeface="+mn-lt"/>
                          <a:cs typeface="Arial"/>
                        </a:rPr>
                        <a:t>. вирусной этиологии) – </a:t>
                      </a:r>
                      <a:r>
                        <a:rPr lang="ru-RU" sz="1800" b="1" i="1" dirty="0" smtClean="0">
                          <a:solidFill>
                            <a:srgbClr val="FF0000"/>
                          </a:solidFill>
                          <a:latin typeface="+mn-lt"/>
                          <a:cs typeface="Arial"/>
                        </a:rPr>
                        <a:t>по </a:t>
                      </a:r>
                      <a:r>
                        <a:rPr lang="ru-RU" sz="1800" b="1" i="1" dirty="0" err="1" smtClean="0">
                          <a:solidFill>
                            <a:srgbClr val="FF0000"/>
                          </a:solidFill>
                          <a:latin typeface="+mn-lt"/>
                          <a:cs typeface="Arial"/>
                        </a:rPr>
                        <a:t>эпид</a:t>
                      </a:r>
                      <a:r>
                        <a:rPr lang="ru-RU" sz="1800" b="1" i="1" dirty="0" smtClean="0">
                          <a:solidFill>
                            <a:srgbClr val="FF0000"/>
                          </a:solidFill>
                          <a:latin typeface="+mn-lt"/>
                          <a:cs typeface="Arial"/>
                        </a:rPr>
                        <a:t>. показаниям;</a:t>
                      </a:r>
                      <a:r>
                        <a:rPr lang="ru-RU" sz="1800" dirty="0" smtClean="0">
                          <a:latin typeface="+mn-lt"/>
                          <a:cs typeface="Arial"/>
                        </a:rPr>
                        <a:t/>
                      </a:r>
                      <a:br>
                        <a:rPr lang="ru-RU" sz="1800" dirty="0" smtClean="0">
                          <a:latin typeface="+mn-lt"/>
                          <a:cs typeface="Arial"/>
                        </a:rPr>
                      </a:br>
                      <a:endParaRPr sz="1800" dirty="0">
                        <a:latin typeface="+mn-lt"/>
                        <a:cs typeface="Arial"/>
                      </a:endParaRPr>
                    </a:p>
                  </a:txBody>
                  <a:tcPr marL="0" marR="0" marT="3857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3503712" y="1196752"/>
            <a:ext cx="396044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0000" algn="ctr">
              <a:spcBef>
                <a:spcPts val="400"/>
              </a:spcBef>
              <a:buClr>
                <a:srgbClr val="000000"/>
              </a:buClr>
              <a:buSzPct val="45000"/>
              <a:tabLst>
                <a:tab pos="1661795" algn="l"/>
              </a:tabLst>
            </a:pPr>
            <a:r>
              <a:rPr lang="ru-RU" sz="1600" b="1" i="1" u="sng" dirty="0">
                <a:solidFill>
                  <a:srgbClr val="7030A0"/>
                </a:solidFill>
                <a:uFill>
                  <a:solidFill>
                    <a:srgbClr val="800080"/>
                  </a:solidFill>
                </a:uFill>
                <a:latin typeface="Arial"/>
                <a:cs typeface="Arial"/>
              </a:rPr>
              <a:t>Осмотры</a:t>
            </a:r>
            <a:r>
              <a:rPr lang="ru-RU" sz="1600" b="1" i="1" u="sng" spc="-60" dirty="0">
                <a:solidFill>
                  <a:srgbClr val="7030A0"/>
                </a:solidFill>
                <a:uFill>
                  <a:solidFill>
                    <a:srgbClr val="800080"/>
                  </a:solidFill>
                </a:uFill>
                <a:latin typeface="Arial"/>
                <a:cs typeface="Arial"/>
              </a:rPr>
              <a:t> </a:t>
            </a:r>
            <a:r>
              <a:rPr lang="ru-RU" sz="1600" b="1" i="1" u="sng" spc="-10" dirty="0">
                <a:solidFill>
                  <a:srgbClr val="7030A0"/>
                </a:solidFill>
                <a:uFill>
                  <a:solidFill>
                    <a:srgbClr val="800080"/>
                  </a:solidFill>
                </a:uFill>
                <a:latin typeface="Arial"/>
                <a:cs typeface="Arial"/>
              </a:rPr>
              <a:t>врачами</a:t>
            </a:r>
            <a:r>
              <a:rPr lang="ru-RU" sz="1600" i="1" u="sng" spc="-10" dirty="0">
                <a:solidFill>
                  <a:srgbClr val="7030A0"/>
                </a:solidFill>
                <a:uFill>
                  <a:solidFill>
                    <a:srgbClr val="800080"/>
                  </a:solidFill>
                </a:uFill>
                <a:latin typeface="Arial"/>
                <a:cs typeface="Arial"/>
              </a:rPr>
              <a:t>:</a:t>
            </a:r>
            <a:r>
              <a:rPr lang="ru-RU" sz="1600" dirty="0">
                <a:solidFill>
                  <a:srgbClr val="7030A0"/>
                </a:solidFill>
                <a:latin typeface="Arial"/>
                <a:cs typeface="Arial"/>
              </a:rPr>
              <a:t> </a:t>
            </a:r>
            <a:r>
              <a:rPr lang="ru-RU" sz="1600" dirty="0">
                <a:latin typeface="Arial"/>
                <a:cs typeface="Arial"/>
              </a:rPr>
              <a:t/>
            </a:r>
            <a:br>
              <a:rPr lang="ru-RU" sz="1600" dirty="0">
                <a:latin typeface="Arial"/>
                <a:cs typeface="Arial"/>
              </a:rPr>
            </a:br>
            <a:r>
              <a:rPr lang="ru-RU" sz="1600" b="1" i="1" dirty="0">
                <a:latin typeface="Arial"/>
                <a:cs typeface="Arial"/>
              </a:rPr>
              <a:t>терапевтом,</a:t>
            </a:r>
            <a:r>
              <a:rPr lang="ru-RU" sz="1600" b="1" i="1" spc="-45" dirty="0">
                <a:latin typeface="Arial"/>
                <a:cs typeface="Arial"/>
              </a:rPr>
              <a:t> </a:t>
            </a:r>
            <a:r>
              <a:rPr lang="ru-RU" sz="1600" b="1" i="1" spc="-10" dirty="0">
                <a:latin typeface="Arial"/>
                <a:cs typeface="Arial"/>
              </a:rPr>
              <a:t>отоларингологом,</a:t>
            </a:r>
            <a:r>
              <a:rPr lang="ru-RU" sz="1600" dirty="0">
                <a:latin typeface="Arial"/>
                <a:cs typeface="Arial"/>
              </a:rPr>
              <a:t/>
            </a:r>
            <a:br>
              <a:rPr lang="ru-RU" sz="1600" dirty="0">
                <a:latin typeface="Arial"/>
                <a:cs typeface="Arial"/>
              </a:rPr>
            </a:br>
            <a:r>
              <a:rPr lang="ru-RU" sz="1600" b="1" i="1" dirty="0">
                <a:latin typeface="Arial"/>
                <a:cs typeface="Arial"/>
              </a:rPr>
              <a:t>стоматологом,</a:t>
            </a:r>
            <a:r>
              <a:rPr lang="ru-RU" sz="1600" b="1" i="1" spc="-55" dirty="0">
                <a:latin typeface="Arial"/>
                <a:cs typeface="Arial"/>
              </a:rPr>
              <a:t> </a:t>
            </a:r>
            <a:r>
              <a:rPr lang="ru-RU" sz="1600" b="1" i="1" spc="-10" dirty="0" err="1">
                <a:latin typeface="Arial"/>
                <a:cs typeface="Arial"/>
              </a:rPr>
              <a:t>дерматовенерологом</a:t>
            </a:r>
            <a:r>
              <a:rPr lang="ru-RU" sz="1600" b="1" i="1" spc="-10" dirty="0">
                <a:latin typeface="Arial"/>
                <a:cs typeface="Arial"/>
              </a:rPr>
              <a:t>, </a:t>
            </a:r>
            <a:r>
              <a:rPr lang="ru-RU" sz="1600" b="1" i="1" dirty="0">
                <a:latin typeface="Arial"/>
                <a:cs typeface="Arial"/>
              </a:rPr>
              <a:t>психиатром,</a:t>
            </a:r>
            <a:r>
              <a:rPr lang="ru-RU" sz="1600" b="1" i="1" spc="-45" dirty="0">
                <a:latin typeface="Arial"/>
                <a:cs typeface="Arial"/>
              </a:rPr>
              <a:t> </a:t>
            </a:r>
            <a:r>
              <a:rPr lang="ru-RU" sz="1600" b="1" i="1" dirty="0">
                <a:latin typeface="Arial"/>
                <a:cs typeface="Arial"/>
              </a:rPr>
              <a:t>наркологом,</a:t>
            </a:r>
            <a:r>
              <a:rPr lang="ru-RU" sz="1600" b="1" i="1" spc="-45" dirty="0">
                <a:latin typeface="Arial"/>
                <a:cs typeface="Arial"/>
              </a:rPr>
              <a:t> </a:t>
            </a:r>
            <a:r>
              <a:rPr lang="ru-RU" sz="1600" b="1" i="1" spc="-10" dirty="0">
                <a:latin typeface="Arial"/>
                <a:cs typeface="Arial"/>
              </a:rPr>
              <a:t>гинекологом, </a:t>
            </a:r>
            <a:r>
              <a:rPr lang="ru-RU" sz="1600" b="1" i="1" spc="-10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неврологом.</a:t>
            </a:r>
            <a:endParaRPr lang="ru-RU" sz="16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59554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object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2573342"/>
              </p:ext>
            </p:extLst>
          </p:nvPr>
        </p:nvGraphicFramePr>
        <p:xfrm>
          <a:off x="0" y="0"/>
          <a:ext cx="12191999" cy="6858000"/>
        </p:xfrm>
        <a:graphic>
          <a:graphicData uri="http://schemas.openxmlformats.org/drawingml/2006/table">
            <a:tbl>
              <a:tblPr firstRow="1" bandRow="1"/>
              <a:tblGrid>
                <a:gridCol w="2938301"/>
                <a:gridCol w="5010721"/>
                <a:gridCol w="4242977"/>
              </a:tblGrid>
              <a:tr h="112502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498475" indent="0" algn="ctr">
                        <a:lnSpc>
                          <a:spcPct val="100000"/>
                        </a:lnSpc>
                        <a:spcBef>
                          <a:spcPts val="390"/>
                        </a:spcBef>
                        <a:buSzPct val="45454"/>
                        <a:buFont typeface="Wingdings"/>
                        <a:buNone/>
                        <a:tabLst>
                          <a:tab pos="712470" algn="l"/>
                        </a:tabLst>
                      </a:pPr>
                      <a:r>
                        <a:rPr sz="2000" b="1" spc="-10" dirty="0" err="1" smtClean="0">
                          <a:solidFill>
                            <a:schemeClr val="bg1"/>
                          </a:solidFill>
                          <a:latin typeface="+mn-lt"/>
                          <a:cs typeface="Arial"/>
                        </a:rPr>
                        <a:t>Категории</a:t>
                      </a:r>
                      <a:r>
                        <a:rPr lang="ru-RU" sz="2000" b="1" spc="0" baseline="0" dirty="0" smtClean="0">
                          <a:solidFill>
                            <a:schemeClr val="bg1"/>
                          </a:solidFill>
                          <a:latin typeface="+mn-lt"/>
                          <a:cs typeface="Arial"/>
                        </a:rPr>
                        <a:t> </a:t>
                      </a:r>
                      <a:r>
                        <a:rPr sz="2000" b="1" spc="-10" dirty="0" err="1" smtClean="0">
                          <a:solidFill>
                            <a:schemeClr val="bg1"/>
                          </a:solidFill>
                          <a:latin typeface="+mn-lt"/>
                          <a:cs typeface="Arial"/>
                        </a:rPr>
                        <a:t>работ</a:t>
                      </a:r>
                      <a:endParaRPr sz="2000" b="1" dirty="0">
                        <a:solidFill>
                          <a:schemeClr val="bg1"/>
                        </a:solidFill>
                        <a:latin typeface="+mn-lt"/>
                        <a:cs typeface="Arial"/>
                      </a:endParaRPr>
                    </a:p>
                  </a:txBody>
                  <a:tcPr marL="0" marR="0" marT="37148" marB="0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806449" marR="782320" indent="0" algn="ctr">
                        <a:lnSpc>
                          <a:spcPct val="113199"/>
                        </a:lnSpc>
                        <a:spcBef>
                          <a:spcPts val="45"/>
                        </a:spcBef>
                        <a:buSzPct val="45454"/>
                        <a:buFont typeface="Wingdings"/>
                        <a:buNone/>
                        <a:tabLst>
                          <a:tab pos="1297305" algn="l"/>
                        </a:tabLst>
                      </a:pPr>
                      <a:r>
                        <a:rPr sz="2000" b="1" spc="-10" dirty="0" err="1" smtClean="0">
                          <a:solidFill>
                            <a:schemeClr val="bg1"/>
                          </a:solidFill>
                          <a:latin typeface="+mn-lt"/>
                          <a:cs typeface="Arial"/>
                        </a:rPr>
                        <a:t>Медицински</a:t>
                      </a:r>
                      <a:r>
                        <a:rPr lang="ru-RU" sz="2000" b="1" spc="-10" dirty="0" smtClean="0">
                          <a:solidFill>
                            <a:schemeClr val="bg1"/>
                          </a:solidFill>
                          <a:latin typeface="+mn-lt"/>
                          <a:cs typeface="Arial"/>
                        </a:rPr>
                        <a:t>е</a:t>
                      </a:r>
                      <a:r>
                        <a:rPr lang="ru-RU" sz="2000" b="1" spc="-10" baseline="0" dirty="0" smtClean="0">
                          <a:solidFill>
                            <a:schemeClr val="bg1"/>
                          </a:solidFill>
                          <a:latin typeface="+mn-lt"/>
                          <a:cs typeface="Arial"/>
                        </a:rPr>
                        <a:t> </a:t>
                      </a:r>
                      <a:r>
                        <a:rPr sz="2000" b="1" dirty="0" err="1" smtClean="0">
                          <a:solidFill>
                            <a:schemeClr val="bg1"/>
                          </a:solidFill>
                          <a:latin typeface="+mn-lt"/>
                          <a:cs typeface="Arial"/>
                        </a:rPr>
                        <a:t>осмотры</a:t>
                      </a:r>
                      <a:r>
                        <a:rPr sz="2000" b="1" spc="-60" dirty="0" smtClean="0">
                          <a:solidFill>
                            <a:schemeClr val="bg1"/>
                          </a:solidFill>
                          <a:latin typeface="+mn-lt"/>
                          <a:cs typeface="Arial"/>
                        </a:rPr>
                        <a:t> </a:t>
                      </a:r>
                      <a:r>
                        <a:rPr sz="2000" b="1" spc="-25" dirty="0" err="1">
                          <a:solidFill>
                            <a:schemeClr val="bg1"/>
                          </a:solidFill>
                          <a:latin typeface="+mn-lt"/>
                          <a:cs typeface="Arial"/>
                        </a:rPr>
                        <a:t>при</a:t>
                      </a:r>
                      <a:r>
                        <a:rPr sz="2000" b="1" spc="-25" dirty="0">
                          <a:solidFill>
                            <a:schemeClr val="bg1"/>
                          </a:solidFill>
                          <a:latin typeface="+mn-lt"/>
                          <a:cs typeface="Arial"/>
                        </a:rPr>
                        <a:t> </a:t>
                      </a:r>
                      <a:r>
                        <a:rPr sz="2000" b="1" spc="-10" dirty="0" err="1" smtClean="0">
                          <a:solidFill>
                            <a:schemeClr val="bg1"/>
                          </a:solidFill>
                          <a:latin typeface="+mn-lt"/>
                          <a:cs typeface="Arial"/>
                        </a:rPr>
                        <a:t>поступлении</a:t>
                      </a:r>
                      <a:r>
                        <a:rPr sz="2000" b="1" spc="-30" dirty="0" smtClean="0">
                          <a:solidFill>
                            <a:schemeClr val="bg1"/>
                          </a:solidFill>
                          <a:latin typeface="+mn-lt"/>
                          <a:cs typeface="Arial"/>
                        </a:rPr>
                        <a:t> </a:t>
                      </a:r>
                      <a:r>
                        <a:rPr sz="2000" b="1" dirty="0">
                          <a:solidFill>
                            <a:schemeClr val="bg1"/>
                          </a:solidFill>
                          <a:latin typeface="+mn-lt"/>
                          <a:cs typeface="Arial"/>
                        </a:rPr>
                        <a:t>на</a:t>
                      </a:r>
                      <a:r>
                        <a:rPr sz="2000" b="1" spc="-45" dirty="0">
                          <a:solidFill>
                            <a:schemeClr val="bg1"/>
                          </a:solidFill>
                          <a:latin typeface="+mn-lt"/>
                          <a:cs typeface="Arial"/>
                        </a:rPr>
                        <a:t> </a:t>
                      </a:r>
                      <a:r>
                        <a:rPr sz="2000" b="1" spc="-10" dirty="0">
                          <a:solidFill>
                            <a:schemeClr val="bg1"/>
                          </a:solidFill>
                          <a:latin typeface="+mn-lt"/>
                          <a:cs typeface="Arial"/>
                        </a:rPr>
                        <a:t>работу</a:t>
                      </a:r>
                      <a:endParaRPr sz="2000" b="1" dirty="0">
                        <a:solidFill>
                          <a:schemeClr val="bg1"/>
                        </a:solidFill>
                        <a:latin typeface="+mn-lt"/>
                        <a:cs typeface="Arial"/>
                      </a:endParaRPr>
                    </a:p>
                  </a:txBody>
                  <a:tcPr marL="0" marR="0" marT="4286" marB="0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748665" indent="0" algn="ctr">
                        <a:lnSpc>
                          <a:spcPct val="100000"/>
                        </a:lnSpc>
                        <a:spcBef>
                          <a:spcPts val="390"/>
                        </a:spcBef>
                        <a:buSzPct val="45454"/>
                        <a:buFont typeface="Wingdings"/>
                        <a:buNone/>
                        <a:tabLst>
                          <a:tab pos="962660" algn="l"/>
                        </a:tabLst>
                      </a:pPr>
                      <a:r>
                        <a:rPr sz="2000" b="1" spc="-10" dirty="0">
                          <a:solidFill>
                            <a:schemeClr val="bg1"/>
                          </a:solidFill>
                          <a:latin typeface="+mn-lt"/>
                          <a:cs typeface="Arial"/>
                        </a:rPr>
                        <a:t>Периодические</a:t>
                      </a:r>
                      <a:endParaRPr sz="2000" b="1" dirty="0">
                        <a:solidFill>
                          <a:schemeClr val="bg1"/>
                        </a:solidFill>
                        <a:latin typeface="+mn-lt"/>
                        <a:cs typeface="Arial"/>
                      </a:endParaRPr>
                    </a:p>
                    <a:p>
                      <a:pPr marL="459105" algn="ctr">
                        <a:lnSpc>
                          <a:spcPct val="100000"/>
                        </a:lnSpc>
                        <a:spcBef>
                          <a:spcPts val="350"/>
                        </a:spcBef>
                      </a:pPr>
                      <a:r>
                        <a:rPr sz="2000" b="1" spc="-10" dirty="0">
                          <a:solidFill>
                            <a:schemeClr val="bg1"/>
                          </a:solidFill>
                          <a:latin typeface="+mn-lt"/>
                          <a:cs typeface="Arial"/>
                        </a:rPr>
                        <a:t>медицинские</a:t>
                      </a:r>
                      <a:r>
                        <a:rPr sz="2000" b="1" spc="-70" dirty="0">
                          <a:solidFill>
                            <a:schemeClr val="bg1"/>
                          </a:solidFill>
                          <a:latin typeface="+mn-lt"/>
                          <a:cs typeface="Arial"/>
                        </a:rPr>
                        <a:t> </a:t>
                      </a:r>
                      <a:r>
                        <a:rPr sz="2000" b="1" spc="-10" dirty="0">
                          <a:solidFill>
                            <a:schemeClr val="bg1"/>
                          </a:solidFill>
                          <a:latin typeface="+mn-lt"/>
                          <a:cs typeface="Arial"/>
                        </a:rPr>
                        <a:t>осмотры</a:t>
                      </a:r>
                      <a:endParaRPr sz="2000" b="1" dirty="0">
                        <a:solidFill>
                          <a:schemeClr val="bg1"/>
                        </a:solidFill>
                        <a:latin typeface="+mn-lt"/>
                        <a:cs typeface="Arial"/>
                      </a:endParaRPr>
                    </a:p>
                  </a:txBody>
                  <a:tcPr marL="0" marR="0" marT="37148" marB="0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</a:tr>
              <a:tr h="1800622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993775" indent="0" algn="l">
                        <a:lnSpc>
                          <a:spcPct val="100000"/>
                        </a:lnSpc>
                        <a:spcBef>
                          <a:spcPts val="395"/>
                        </a:spcBef>
                        <a:buSzPct val="43750"/>
                        <a:buFont typeface="Wingdings"/>
                        <a:buNone/>
                        <a:tabLst>
                          <a:tab pos="1207770" algn="l"/>
                        </a:tabLst>
                      </a:pPr>
                      <a:r>
                        <a:rPr lang="ru-RU" sz="2400" b="1" i="1" spc="-25" dirty="0" smtClean="0">
                          <a:latin typeface="+mn-lt"/>
                          <a:cs typeface="Arial"/>
                        </a:rPr>
                        <a:t>Пункт 25</a:t>
                      </a:r>
                      <a:endParaRPr sz="2400" i="1" dirty="0" smtClean="0">
                        <a:latin typeface="+mn-lt"/>
                        <a:cs typeface="Arial"/>
                      </a:endParaRPr>
                    </a:p>
                    <a:p>
                      <a:pPr marL="556260" marR="332105" algn="ctr">
                        <a:lnSpc>
                          <a:spcPct val="112900"/>
                        </a:lnSpc>
                        <a:spcBef>
                          <a:spcPts val="15"/>
                        </a:spcBef>
                      </a:pPr>
                      <a:r>
                        <a:rPr lang="ru-RU" sz="2000" b="1" i="1" spc="-10" dirty="0" smtClean="0">
                          <a:latin typeface="+mn-lt"/>
                          <a:cs typeface="Arial"/>
                        </a:rPr>
                        <a:t/>
                      </a:r>
                      <a:br>
                        <a:rPr lang="ru-RU" sz="2000" b="1" i="1" spc="-10" dirty="0" smtClean="0">
                          <a:latin typeface="+mn-lt"/>
                          <a:cs typeface="Arial"/>
                        </a:rPr>
                      </a:br>
                      <a:r>
                        <a:rPr sz="2000" b="1" i="1" spc="-10" dirty="0" err="1" smtClean="0">
                          <a:latin typeface="+mn-lt"/>
                          <a:cs typeface="Arial"/>
                        </a:rPr>
                        <a:t>Работы</a:t>
                      </a:r>
                      <a:r>
                        <a:rPr lang="ru-RU" sz="2000" b="1" i="1" spc="-10" dirty="0" smtClean="0">
                          <a:latin typeface="+mn-lt"/>
                          <a:cs typeface="Arial"/>
                        </a:rPr>
                        <a:t> в организациях,</a:t>
                      </a:r>
                      <a:r>
                        <a:rPr lang="ru-RU" sz="2000" b="1" i="1" spc="-10" baseline="0" dirty="0" smtClean="0">
                          <a:latin typeface="+mn-lt"/>
                          <a:cs typeface="Arial"/>
                        </a:rPr>
                        <a:t> деятельность которых связана </a:t>
                      </a:r>
                      <a:r>
                        <a:rPr lang="ru-RU" sz="2000" b="1" i="1" u="sng" spc="-10" baseline="0" dirty="0" smtClean="0">
                          <a:solidFill>
                            <a:srgbClr val="FF0000"/>
                          </a:solidFill>
                          <a:latin typeface="+mn-lt"/>
                          <a:cs typeface="Arial"/>
                        </a:rPr>
                        <a:t>с воспитанием и обучением детей </a:t>
                      </a:r>
                      <a:endParaRPr sz="2000" i="1" u="sng" dirty="0">
                        <a:solidFill>
                          <a:srgbClr val="FF0000"/>
                        </a:solidFill>
                        <a:latin typeface="+mn-lt"/>
                        <a:cs typeface="Arial"/>
                      </a:endParaRPr>
                    </a:p>
                  </a:txBody>
                  <a:tcPr marL="0" marR="0" marT="37624" marB="0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BB59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36000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45000"/>
                        <a:buFont typeface="Wingdings"/>
                        <a:buNone/>
                        <a:tabLst>
                          <a:tab pos="1661795" algn="l"/>
                        </a:tabLst>
                        <a:defRPr/>
                      </a:pPr>
                      <a:r>
                        <a:rPr kumimoji="0" lang="ru-RU" sz="1800" b="1" i="1" u="sng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uLnTx/>
                          <a:uFill>
                            <a:solidFill>
                              <a:srgbClr val="800080"/>
                            </a:solidFill>
                          </a:uFill>
                          <a:latin typeface="+mn-lt"/>
                          <a:cs typeface="Arial"/>
                        </a:rPr>
                        <a:t>Осмотры</a:t>
                      </a:r>
                      <a:r>
                        <a:rPr kumimoji="0" lang="ru-RU" sz="1800" b="1" i="1" u="sng" strike="noStrike" kern="1200" cap="none" spc="-60" normalizeH="0" baseline="0" noProof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uLnTx/>
                          <a:uFill>
                            <a:solidFill>
                              <a:srgbClr val="800080"/>
                            </a:solidFill>
                          </a:uFill>
                          <a:latin typeface="+mn-lt"/>
                          <a:cs typeface="Arial"/>
                        </a:rPr>
                        <a:t> </a:t>
                      </a:r>
                      <a:r>
                        <a:rPr kumimoji="0" lang="ru-RU" sz="1800" b="1" i="1" u="sng" strike="noStrike" kern="1200" cap="none" spc="-10" normalizeH="0" baseline="0" noProof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uLnTx/>
                          <a:uFill>
                            <a:solidFill>
                              <a:srgbClr val="800080"/>
                            </a:solidFill>
                          </a:uFill>
                          <a:latin typeface="+mn-lt"/>
                          <a:cs typeface="Arial"/>
                        </a:rPr>
                        <a:t>врачами</a:t>
                      </a:r>
                      <a:r>
                        <a:rPr kumimoji="0" lang="ru-RU" sz="1800" b="0" i="1" u="sng" strike="noStrike" kern="1200" cap="none" spc="-10" normalizeH="0" baseline="0" noProof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uLnTx/>
                          <a:uFill>
                            <a:solidFill>
                              <a:srgbClr val="800080"/>
                            </a:solidFill>
                          </a:uFill>
                          <a:latin typeface="+mn-lt"/>
                          <a:cs typeface="Arial"/>
                        </a:rPr>
                        <a:t>:</a:t>
                      </a:r>
                      <a:r>
                        <a:rPr kumimoji="0" lang="ru-RU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uLnTx/>
                          <a:uFillTx/>
                          <a:latin typeface="+mn-lt"/>
                          <a:cs typeface="Arial"/>
                        </a:rPr>
                        <a:t> </a:t>
                      </a:r>
                      <a:endParaRPr kumimoji="0" lang="ru-RU" sz="1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cs typeface="Arial"/>
                      </a:endParaRPr>
                    </a:p>
                    <a:p>
                      <a:pPr marL="36000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45000"/>
                        <a:buFont typeface="Wingdings"/>
                        <a:buNone/>
                        <a:tabLst>
                          <a:tab pos="1661795" algn="l"/>
                        </a:tabLst>
                        <a:defRPr/>
                      </a:pPr>
                      <a:r>
                        <a:rPr kumimoji="0" lang="ru-RU" sz="18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cs typeface="Arial"/>
                        </a:rPr>
                        <a:t>терапевтом,</a:t>
                      </a:r>
                      <a:r>
                        <a:rPr kumimoji="0" lang="ru-RU" sz="1800" b="1" i="1" u="none" strike="noStrike" kern="1200" cap="none" spc="-45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cs typeface="Arial"/>
                        </a:rPr>
                        <a:t> </a:t>
                      </a:r>
                      <a:r>
                        <a:rPr kumimoji="0" lang="ru-RU" sz="1800" b="1" i="1" u="none" strike="noStrike" kern="1200" cap="none" spc="-1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cs typeface="Arial"/>
                        </a:rPr>
                        <a:t>отоларингологом,</a:t>
                      </a:r>
                      <a:r>
                        <a:rPr kumimoji="0" lang="ru-RU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cs typeface="Arial"/>
                        </a:rPr>
                        <a:t/>
                      </a:r>
                      <a:br>
                        <a:rPr kumimoji="0" lang="ru-RU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cs typeface="Arial"/>
                        </a:rPr>
                      </a:br>
                      <a:r>
                        <a:rPr kumimoji="0" lang="ru-RU" sz="18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cs typeface="Arial"/>
                        </a:rPr>
                        <a:t>стоматологом,</a:t>
                      </a:r>
                      <a:r>
                        <a:rPr kumimoji="0" lang="ru-RU" sz="1800" b="1" i="1" u="none" strike="noStrike" kern="1200" cap="none" spc="-55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cs typeface="Arial"/>
                        </a:rPr>
                        <a:t> </a:t>
                      </a:r>
                      <a:r>
                        <a:rPr kumimoji="0" lang="ru-RU" sz="1800" b="1" i="1" u="none" strike="noStrike" kern="1200" cap="none" spc="-1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cs typeface="Arial"/>
                        </a:rPr>
                        <a:t>дерматовенерологом</a:t>
                      </a:r>
                      <a:r>
                        <a:rPr kumimoji="0" lang="ru-RU" sz="1800" b="1" i="1" u="none" strike="noStrike" kern="1200" cap="none" spc="-1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cs typeface="Arial"/>
                        </a:rPr>
                        <a:t>, </a:t>
                      </a:r>
                      <a:r>
                        <a:rPr kumimoji="0" lang="ru-RU" sz="18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cs typeface="Arial"/>
                        </a:rPr>
                        <a:t>психиатром,</a:t>
                      </a:r>
                      <a:r>
                        <a:rPr kumimoji="0" lang="ru-RU" sz="1800" b="1" i="1" u="none" strike="noStrike" kern="1200" cap="none" spc="-45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cs typeface="Arial"/>
                        </a:rPr>
                        <a:t> </a:t>
                      </a:r>
                      <a:r>
                        <a:rPr kumimoji="0" lang="ru-RU" sz="18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cs typeface="Arial"/>
                        </a:rPr>
                        <a:t>наркологом,</a:t>
                      </a:r>
                      <a:r>
                        <a:rPr kumimoji="0" lang="ru-RU" sz="1800" b="1" i="1" u="none" strike="noStrike" kern="1200" cap="none" spc="-45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cs typeface="Arial"/>
                        </a:rPr>
                        <a:t> </a:t>
                      </a:r>
                      <a:r>
                        <a:rPr kumimoji="0" lang="ru-RU" sz="1800" b="1" i="1" u="none" strike="noStrike" kern="1200" cap="none" spc="-1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cs typeface="Arial"/>
                        </a:rPr>
                        <a:t>гинекологом, </a:t>
                      </a:r>
                      <a:r>
                        <a:rPr kumimoji="0" lang="ru-RU" sz="1800" b="1" i="1" u="none" strike="noStrike" kern="1200" cap="none" spc="-1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>
                            <a:solidFill>
                              <a:srgbClr val="000000"/>
                            </a:solidFill>
                          </a:uFill>
                          <a:latin typeface="+mn-lt"/>
                          <a:cs typeface="Arial"/>
                        </a:rPr>
                        <a:t>неврологом.</a:t>
                      </a:r>
                      <a:endParaRPr kumimoji="0" lang="ru-RU" sz="1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cs typeface="Arial"/>
                      </a:endParaRPr>
                    </a:p>
                    <a:p>
                      <a:pPr marL="1447166" lvl="0" indent="0">
                        <a:lnSpc>
                          <a:spcPct val="100000"/>
                        </a:lnSpc>
                        <a:spcBef>
                          <a:spcPts val="400"/>
                        </a:spcBef>
                        <a:buClr>
                          <a:srgbClr val="000000"/>
                        </a:buClr>
                        <a:buSzPct val="45000"/>
                        <a:buFont typeface="Wingdings"/>
                        <a:buNone/>
                        <a:tabLst>
                          <a:tab pos="1661795" algn="l"/>
                        </a:tabLst>
                      </a:pPr>
                      <a:endParaRPr sz="1800" u="none" dirty="0">
                        <a:latin typeface="+mn-lt"/>
                        <a:cs typeface="Arial"/>
                      </a:endParaRPr>
                    </a:p>
                  </a:txBody>
                  <a:tcPr marL="0" marR="0" marT="38100" marB="0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BB59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320040" indent="-214629">
                        <a:lnSpc>
                          <a:spcPct val="100000"/>
                        </a:lnSpc>
                        <a:spcBef>
                          <a:spcPts val="405"/>
                        </a:spcBef>
                        <a:buClr>
                          <a:srgbClr val="000000"/>
                        </a:buClr>
                        <a:buSzPct val="45000"/>
                        <a:buFont typeface="Wingdings"/>
                        <a:buChar char=""/>
                        <a:tabLst>
                          <a:tab pos="320040" algn="l"/>
                        </a:tabLst>
                      </a:pPr>
                      <a:r>
                        <a:rPr lang="ru-RU" sz="1800" b="1" dirty="0" smtClean="0">
                          <a:solidFill>
                            <a:srgbClr val="C8201E"/>
                          </a:solidFill>
                          <a:latin typeface="+mn-lt"/>
                          <a:cs typeface="Arial"/>
                        </a:rPr>
                        <a:t>1</a:t>
                      </a:r>
                      <a:r>
                        <a:rPr lang="ru-RU" sz="1800" b="1" spc="-35" dirty="0" smtClean="0">
                          <a:solidFill>
                            <a:srgbClr val="C8201E"/>
                          </a:solidFill>
                          <a:latin typeface="+mn-lt"/>
                          <a:cs typeface="Arial"/>
                        </a:rPr>
                        <a:t> </a:t>
                      </a:r>
                      <a:r>
                        <a:rPr lang="ru-RU" sz="1800" b="1" dirty="0" smtClean="0">
                          <a:solidFill>
                            <a:srgbClr val="C8201E"/>
                          </a:solidFill>
                          <a:latin typeface="+mn-lt"/>
                          <a:cs typeface="Arial"/>
                        </a:rPr>
                        <a:t>раз</a:t>
                      </a:r>
                      <a:r>
                        <a:rPr lang="ru-RU" sz="1800" b="1" spc="-20" dirty="0" smtClean="0">
                          <a:solidFill>
                            <a:srgbClr val="C8201E"/>
                          </a:solidFill>
                          <a:latin typeface="+mn-lt"/>
                          <a:cs typeface="Arial"/>
                        </a:rPr>
                        <a:t> </a:t>
                      </a:r>
                      <a:r>
                        <a:rPr lang="ru-RU" sz="1800" b="1" dirty="0" smtClean="0">
                          <a:solidFill>
                            <a:srgbClr val="C8201E"/>
                          </a:solidFill>
                          <a:latin typeface="+mn-lt"/>
                          <a:cs typeface="Arial"/>
                        </a:rPr>
                        <a:t>в</a:t>
                      </a:r>
                      <a:r>
                        <a:rPr lang="ru-RU" sz="1800" b="1" spc="-40" dirty="0" smtClean="0">
                          <a:solidFill>
                            <a:srgbClr val="C8201E"/>
                          </a:solidFill>
                          <a:latin typeface="+mn-lt"/>
                          <a:cs typeface="Arial"/>
                        </a:rPr>
                        <a:t> </a:t>
                      </a:r>
                      <a:r>
                        <a:rPr lang="ru-RU" sz="1800" b="1" dirty="0" smtClean="0">
                          <a:solidFill>
                            <a:srgbClr val="C8201E"/>
                          </a:solidFill>
                          <a:latin typeface="+mn-lt"/>
                          <a:cs typeface="Arial"/>
                        </a:rPr>
                        <a:t>год</a:t>
                      </a:r>
                      <a:r>
                        <a:rPr lang="ru-RU" sz="1800" b="1" spc="-30" dirty="0" smtClean="0">
                          <a:solidFill>
                            <a:srgbClr val="C8201E"/>
                          </a:solidFill>
                          <a:latin typeface="+mn-lt"/>
                          <a:cs typeface="Arial"/>
                        </a:rPr>
                        <a:t> </a:t>
                      </a:r>
                      <a:r>
                        <a:rPr lang="ru-RU" sz="1800" spc="760" dirty="0" smtClean="0">
                          <a:latin typeface="+mn-lt"/>
                          <a:cs typeface="Microsoft Sans Serif"/>
                        </a:rPr>
                        <a:t>—</a:t>
                      </a:r>
                      <a:endParaRPr lang="ru-RU" sz="1800" dirty="0" smtClean="0">
                        <a:latin typeface="+mn-lt"/>
                        <a:cs typeface="Microsoft Sans Serif"/>
                      </a:endParaRPr>
                    </a:p>
                    <a:p>
                      <a:pPr marL="320040" indent="-214629">
                        <a:lnSpc>
                          <a:spcPct val="100000"/>
                        </a:lnSpc>
                        <a:spcBef>
                          <a:spcPts val="315"/>
                        </a:spcBef>
                        <a:buSzPct val="45000"/>
                        <a:buFont typeface="Wingdings"/>
                        <a:buChar char=""/>
                        <a:tabLst>
                          <a:tab pos="320040" algn="l"/>
                        </a:tabLst>
                      </a:pPr>
                      <a:r>
                        <a:rPr lang="ru-RU" sz="1800" b="1" i="1" dirty="0" smtClean="0">
                          <a:latin typeface="+mn-lt"/>
                          <a:cs typeface="Arial"/>
                        </a:rPr>
                        <a:t>те же специалисты</a:t>
                      </a:r>
                      <a:endParaRPr lang="ru-RU" sz="1800" dirty="0" smtClean="0">
                        <a:latin typeface="+mn-lt"/>
                        <a:cs typeface="Arial"/>
                      </a:endParaRPr>
                    </a:p>
                    <a:p>
                      <a:pPr marL="1149986" indent="0" algn="l">
                        <a:lnSpc>
                          <a:spcPct val="100000"/>
                        </a:lnSpc>
                        <a:spcBef>
                          <a:spcPts val="400"/>
                        </a:spcBef>
                        <a:buClr>
                          <a:srgbClr val="000000"/>
                        </a:buClr>
                        <a:buSzPct val="45000"/>
                        <a:buFont typeface="Wingdings"/>
                        <a:buNone/>
                        <a:tabLst>
                          <a:tab pos="1364615" algn="l"/>
                        </a:tabLst>
                      </a:pPr>
                      <a:endParaRPr sz="1800" dirty="0">
                        <a:latin typeface="+mn-lt"/>
                        <a:cs typeface="Arial"/>
                      </a:endParaRPr>
                    </a:p>
                  </a:txBody>
                  <a:tcPr marL="0" marR="0" marT="38100" marB="0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BB59">
                        <a:lumMod val="20000"/>
                        <a:lumOff val="80000"/>
                      </a:srgbClr>
                    </a:solidFill>
                  </a:tcPr>
                </a:tc>
              </a:tr>
              <a:tr h="3932356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50165" marB="0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92075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350"/>
                        </a:spcBef>
                        <a:spcAft>
                          <a:spcPts val="0"/>
                        </a:spcAft>
                        <a:buClrTx/>
                        <a:buSzPct val="45454"/>
                        <a:buFont typeface="Wingdings"/>
                        <a:buNone/>
                        <a:tabLst>
                          <a:tab pos="306070" algn="l"/>
                        </a:tabLst>
                        <a:defRPr/>
                      </a:pPr>
                      <a:r>
                        <a:rPr lang="ru-RU" sz="1800" b="1" i="1" u="none" spc="-10" dirty="0" smtClean="0">
                          <a:solidFill>
                            <a:srgbClr val="7030A0"/>
                          </a:solidFill>
                          <a:uFill>
                            <a:solidFill>
                              <a:srgbClr val="800080"/>
                            </a:solidFill>
                          </a:uFill>
                          <a:latin typeface="+mn-lt"/>
                          <a:cs typeface="Arial"/>
                        </a:rPr>
                        <a:t>   </a:t>
                      </a:r>
                      <a:r>
                        <a:rPr lang="ru-RU" sz="1800" b="1" i="1" u="sng" spc="-10" dirty="0" smtClean="0">
                          <a:solidFill>
                            <a:srgbClr val="7030A0"/>
                          </a:solidFill>
                          <a:uFill>
                            <a:solidFill>
                              <a:srgbClr val="800080"/>
                            </a:solidFill>
                          </a:uFill>
                          <a:latin typeface="+mn-lt"/>
                          <a:cs typeface="Arial"/>
                        </a:rPr>
                        <a:t>Исследования</a:t>
                      </a:r>
                      <a:r>
                        <a:rPr lang="ru-RU" sz="1800" b="1" i="1" u="sng" spc="-10" dirty="0" smtClean="0">
                          <a:solidFill>
                            <a:srgbClr val="7030A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+mn-lt"/>
                          <a:cs typeface="Arial"/>
                        </a:rPr>
                        <a:t>:</a:t>
                      </a:r>
                      <a:endParaRPr lang="ru-RU" sz="1800" b="1" i="1" dirty="0" smtClean="0">
                        <a:latin typeface="+mn-lt"/>
                        <a:cs typeface="Arial"/>
                      </a:endParaRPr>
                    </a:p>
                    <a:p>
                      <a:pPr marL="306070" indent="-213995">
                        <a:lnSpc>
                          <a:spcPct val="100000"/>
                        </a:lnSpc>
                        <a:spcBef>
                          <a:spcPts val="350"/>
                        </a:spcBef>
                        <a:buSzPct val="45454"/>
                        <a:buFont typeface="Wingdings"/>
                        <a:buChar char=""/>
                        <a:tabLst>
                          <a:tab pos="306070" algn="l"/>
                        </a:tabLst>
                      </a:pPr>
                      <a:r>
                        <a:rPr sz="1800" b="1" i="1" dirty="0" smtClean="0">
                          <a:latin typeface="+mn-lt"/>
                          <a:cs typeface="Arial"/>
                        </a:rPr>
                        <a:t>-</a:t>
                      </a:r>
                      <a:r>
                        <a:rPr sz="1800" b="1" i="1" spc="-30" dirty="0" smtClean="0">
                          <a:latin typeface="+mn-lt"/>
                          <a:cs typeface="Arial"/>
                        </a:rPr>
                        <a:t> </a:t>
                      </a:r>
                      <a:r>
                        <a:rPr sz="1800" b="1" i="1" dirty="0" smtClean="0">
                          <a:latin typeface="+mn-lt"/>
                          <a:cs typeface="Arial"/>
                        </a:rPr>
                        <a:t>ФЛГ</a:t>
                      </a:r>
                      <a:r>
                        <a:rPr lang="ru-RU" sz="1800" b="1" i="1" spc="-30" dirty="0" smtClean="0">
                          <a:latin typeface="+mn-lt"/>
                          <a:cs typeface="Arial"/>
                        </a:rPr>
                        <a:t>;</a:t>
                      </a:r>
                    </a:p>
                    <a:p>
                      <a:pPr marL="306070" indent="-213995">
                        <a:lnSpc>
                          <a:spcPct val="100000"/>
                        </a:lnSpc>
                        <a:spcBef>
                          <a:spcPts val="350"/>
                        </a:spcBef>
                        <a:buSzPct val="45454"/>
                        <a:buFont typeface="Wingdings"/>
                        <a:buChar char=""/>
                        <a:tabLst>
                          <a:tab pos="306070" algn="l"/>
                        </a:tabLst>
                      </a:pPr>
                      <a:r>
                        <a:rPr sz="1800" b="1" i="1" dirty="0" smtClean="0">
                          <a:latin typeface="+mn-lt"/>
                          <a:cs typeface="Arial"/>
                        </a:rPr>
                        <a:t>-</a:t>
                      </a:r>
                      <a:r>
                        <a:rPr sz="1800" b="1" i="1" spc="-30" dirty="0" smtClean="0">
                          <a:latin typeface="+mn-lt"/>
                          <a:cs typeface="Arial"/>
                        </a:rPr>
                        <a:t> </a:t>
                      </a:r>
                      <a:r>
                        <a:rPr sz="1800" b="1" i="1" dirty="0">
                          <a:latin typeface="+mn-lt"/>
                          <a:cs typeface="Arial"/>
                        </a:rPr>
                        <a:t>крови</a:t>
                      </a:r>
                      <a:r>
                        <a:rPr sz="1800" b="1" i="1" spc="-25" dirty="0">
                          <a:latin typeface="+mn-lt"/>
                          <a:cs typeface="Arial"/>
                        </a:rPr>
                        <a:t> </a:t>
                      </a:r>
                      <a:r>
                        <a:rPr sz="1800" b="1" i="1" dirty="0">
                          <a:latin typeface="+mn-lt"/>
                          <a:cs typeface="Arial"/>
                        </a:rPr>
                        <a:t>на</a:t>
                      </a:r>
                      <a:r>
                        <a:rPr sz="1800" b="1" i="1" spc="-30" dirty="0">
                          <a:latin typeface="+mn-lt"/>
                          <a:cs typeface="Arial"/>
                        </a:rPr>
                        <a:t> </a:t>
                      </a:r>
                      <a:r>
                        <a:rPr sz="1800" b="1" i="1" spc="-10" dirty="0" err="1">
                          <a:latin typeface="+mn-lt"/>
                          <a:cs typeface="Arial"/>
                        </a:rPr>
                        <a:t>сифилис</a:t>
                      </a:r>
                      <a:r>
                        <a:rPr sz="1800" b="1" i="1" spc="-10" dirty="0" smtClean="0">
                          <a:latin typeface="+mn-lt"/>
                          <a:cs typeface="Arial"/>
                        </a:rPr>
                        <a:t>;</a:t>
                      </a:r>
                      <a:r>
                        <a:rPr lang="ru-RU" sz="1800" b="0" i="0" spc="0" baseline="0" dirty="0" smtClean="0">
                          <a:latin typeface="+mn-lt"/>
                          <a:cs typeface="Arial"/>
                        </a:rPr>
                        <a:t> </a:t>
                      </a:r>
                    </a:p>
                    <a:p>
                      <a:pPr marL="306070" indent="-213995">
                        <a:lnSpc>
                          <a:spcPct val="100000"/>
                        </a:lnSpc>
                        <a:spcBef>
                          <a:spcPts val="350"/>
                        </a:spcBef>
                        <a:buSzPct val="45454"/>
                        <a:buFont typeface="Wingdings"/>
                        <a:buChar char=""/>
                        <a:tabLst>
                          <a:tab pos="306070" algn="l"/>
                        </a:tabLst>
                      </a:pPr>
                      <a:r>
                        <a:rPr sz="1800" b="1" i="1" dirty="0" smtClean="0">
                          <a:latin typeface="+mn-lt"/>
                          <a:cs typeface="Arial"/>
                        </a:rPr>
                        <a:t>-</a:t>
                      </a:r>
                      <a:r>
                        <a:rPr sz="1800" b="1" i="1" spc="-35" dirty="0" smtClean="0">
                          <a:latin typeface="+mn-lt"/>
                          <a:cs typeface="Arial"/>
                        </a:rPr>
                        <a:t> </a:t>
                      </a:r>
                      <a:r>
                        <a:rPr sz="1800" b="1" i="1" dirty="0">
                          <a:latin typeface="+mn-lt"/>
                          <a:cs typeface="Arial"/>
                        </a:rPr>
                        <a:t>мазки</a:t>
                      </a:r>
                      <a:r>
                        <a:rPr sz="1800" b="1" i="1" spc="-25" dirty="0">
                          <a:latin typeface="+mn-lt"/>
                          <a:cs typeface="Arial"/>
                        </a:rPr>
                        <a:t> </a:t>
                      </a:r>
                      <a:r>
                        <a:rPr sz="1800" b="1" i="1" dirty="0">
                          <a:latin typeface="+mn-lt"/>
                          <a:cs typeface="Arial"/>
                        </a:rPr>
                        <a:t>на</a:t>
                      </a:r>
                      <a:r>
                        <a:rPr sz="1800" b="1" i="1" spc="-30" dirty="0">
                          <a:latin typeface="+mn-lt"/>
                          <a:cs typeface="Arial"/>
                        </a:rPr>
                        <a:t> </a:t>
                      </a:r>
                      <a:r>
                        <a:rPr sz="1800" b="1" i="1" spc="-10" dirty="0" err="1">
                          <a:latin typeface="+mn-lt"/>
                          <a:cs typeface="Arial"/>
                        </a:rPr>
                        <a:t>гонорею</a:t>
                      </a:r>
                      <a:r>
                        <a:rPr sz="1800" b="1" i="1" spc="-10" dirty="0" smtClean="0">
                          <a:latin typeface="+mn-lt"/>
                          <a:cs typeface="Arial"/>
                        </a:rPr>
                        <a:t>;</a:t>
                      </a:r>
                      <a:endParaRPr sz="1800" dirty="0">
                        <a:latin typeface="+mn-lt"/>
                        <a:cs typeface="Arial"/>
                      </a:endParaRPr>
                    </a:p>
                    <a:p>
                      <a:pPr marL="306070" indent="-213995">
                        <a:lnSpc>
                          <a:spcPct val="100000"/>
                        </a:lnSpc>
                        <a:spcBef>
                          <a:spcPts val="350"/>
                        </a:spcBef>
                        <a:buSzPct val="45454"/>
                        <a:buFont typeface="Wingdings"/>
                        <a:buChar char=""/>
                        <a:tabLst>
                          <a:tab pos="306070" algn="l"/>
                        </a:tabLst>
                      </a:pPr>
                      <a:r>
                        <a:rPr sz="1800" b="1" i="1" spc="-20" dirty="0" smtClean="0">
                          <a:latin typeface="+mn-lt"/>
                          <a:cs typeface="Arial"/>
                        </a:rPr>
                        <a:t>-</a:t>
                      </a:r>
                      <a:r>
                        <a:rPr lang="ru-RU" sz="1800" b="1" i="1" spc="-20" dirty="0" smtClean="0">
                          <a:latin typeface="+mn-lt"/>
                          <a:cs typeface="Arial"/>
                        </a:rPr>
                        <a:t> </a:t>
                      </a:r>
                      <a:r>
                        <a:rPr sz="1800" b="1" i="1" spc="-10" dirty="0" err="1" smtClean="0">
                          <a:latin typeface="+mn-lt"/>
                          <a:cs typeface="Arial"/>
                        </a:rPr>
                        <a:t>исследование</a:t>
                      </a:r>
                      <a:r>
                        <a:rPr sz="1800" b="1" i="1" spc="-25" dirty="0" smtClean="0">
                          <a:latin typeface="+mn-lt"/>
                          <a:cs typeface="Arial"/>
                        </a:rPr>
                        <a:t> </a:t>
                      </a:r>
                      <a:r>
                        <a:rPr sz="1800" b="1" i="1" dirty="0">
                          <a:latin typeface="+mn-lt"/>
                          <a:cs typeface="Arial"/>
                        </a:rPr>
                        <a:t>на</a:t>
                      </a:r>
                      <a:r>
                        <a:rPr sz="1800" b="1" i="1" spc="-30" dirty="0">
                          <a:latin typeface="+mn-lt"/>
                          <a:cs typeface="Arial"/>
                        </a:rPr>
                        <a:t> </a:t>
                      </a:r>
                      <a:r>
                        <a:rPr sz="1800" b="1" i="1" spc="-10" dirty="0">
                          <a:latin typeface="+mn-lt"/>
                          <a:cs typeface="Arial"/>
                        </a:rPr>
                        <a:t>гельминтозы;</a:t>
                      </a:r>
                      <a:endParaRPr sz="1800" dirty="0">
                        <a:latin typeface="+mn-lt"/>
                        <a:cs typeface="Arial"/>
                      </a:endParaRPr>
                    </a:p>
                    <a:p>
                      <a:pPr marL="306705" marR="506730">
                        <a:lnSpc>
                          <a:spcPct val="100000"/>
                        </a:lnSpc>
                        <a:spcBef>
                          <a:spcPts val="145"/>
                        </a:spcBef>
                      </a:pPr>
                      <a:r>
                        <a:rPr sz="1800" b="1" i="1" spc="-10" dirty="0" smtClean="0">
                          <a:latin typeface="+mn-lt"/>
                          <a:cs typeface="Arial"/>
                        </a:rPr>
                        <a:t>-</a:t>
                      </a:r>
                      <a:r>
                        <a:rPr lang="ru-RU" sz="1800" b="1" i="1" spc="-10" dirty="0" smtClean="0">
                          <a:latin typeface="+mn-lt"/>
                          <a:cs typeface="Arial"/>
                        </a:rPr>
                        <a:t> </a:t>
                      </a:r>
                      <a:r>
                        <a:rPr sz="1800" b="1" i="1" dirty="0" err="1" smtClean="0">
                          <a:latin typeface="+mn-lt"/>
                          <a:cs typeface="Arial"/>
                        </a:rPr>
                        <a:t>на</a:t>
                      </a:r>
                      <a:r>
                        <a:rPr sz="1800" b="1" i="1" spc="-15" dirty="0" smtClean="0">
                          <a:latin typeface="+mn-lt"/>
                          <a:cs typeface="Arial"/>
                        </a:rPr>
                        <a:t> </a:t>
                      </a:r>
                      <a:r>
                        <a:rPr sz="1800" b="1" i="1" spc="-10" dirty="0" err="1">
                          <a:latin typeface="+mn-lt"/>
                          <a:cs typeface="Arial"/>
                        </a:rPr>
                        <a:t>носительство</a:t>
                      </a:r>
                      <a:r>
                        <a:rPr sz="1800" b="1" i="1" spc="-45" dirty="0">
                          <a:latin typeface="+mn-lt"/>
                          <a:cs typeface="Arial"/>
                        </a:rPr>
                        <a:t> </a:t>
                      </a:r>
                      <a:r>
                        <a:rPr sz="1800" b="1" i="1" spc="-10" dirty="0" err="1" smtClean="0">
                          <a:latin typeface="+mn-lt"/>
                          <a:cs typeface="Arial"/>
                        </a:rPr>
                        <a:t>возбудителей</a:t>
                      </a:r>
                      <a:r>
                        <a:rPr lang="ru-RU" sz="1800" b="1" i="1" spc="-10" dirty="0" smtClean="0">
                          <a:latin typeface="+mn-lt"/>
                          <a:cs typeface="Arial"/>
                        </a:rPr>
                        <a:t/>
                      </a:r>
                      <a:br>
                        <a:rPr lang="ru-RU" sz="1800" b="1" i="1" spc="-10" dirty="0" smtClean="0">
                          <a:latin typeface="+mn-lt"/>
                          <a:cs typeface="Arial"/>
                        </a:rPr>
                      </a:br>
                      <a:r>
                        <a:rPr sz="1800" b="1" i="1" dirty="0" err="1" smtClean="0">
                          <a:latin typeface="+mn-lt"/>
                          <a:cs typeface="Arial"/>
                        </a:rPr>
                        <a:t>кишечных</a:t>
                      </a:r>
                      <a:r>
                        <a:rPr sz="1800" b="1" i="1" spc="-125" dirty="0" smtClean="0">
                          <a:latin typeface="+mn-lt"/>
                          <a:cs typeface="Arial"/>
                        </a:rPr>
                        <a:t> </a:t>
                      </a:r>
                      <a:r>
                        <a:rPr sz="1800" b="1" i="1" dirty="0" err="1" smtClean="0">
                          <a:latin typeface="+mn-lt"/>
                          <a:cs typeface="Arial"/>
                        </a:rPr>
                        <a:t>инфекций</a:t>
                      </a:r>
                      <a:r>
                        <a:rPr lang="ru-RU" sz="1800" b="1" i="1" spc="-105" dirty="0" smtClean="0">
                          <a:latin typeface="+mn-lt"/>
                          <a:cs typeface="Arial"/>
                        </a:rPr>
                        <a:t>;</a:t>
                      </a:r>
                      <a:r>
                        <a:rPr lang="ru-RU" sz="1800" b="0" i="0" spc="0" dirty="0">
                          <a:latin typeface="+mn-lt"/>
                          <a:cs typeface="Arial"/>
                        </a:rPr>
                        <a:t/>
                      </a:r>
                      <a:br>
                        <a:rPr lang="ru-RU" sz="1800" b="0" i="0" spc="0" dirty="0">
                          <a:latin typeface="+mn-lt"/>
                          <a:cs typeface="Arial"/>
                        </a:rPr>
                      </a:br>
                      <a:r>
                        <a:rPr lang="ru-RU" sz="1800" b="1" i="1" spc="-10" dirty="0" smtClean="0">
                          <a:latin typeface="+mn-lt"/>
                          <a:cs typeface="Arial"/>
                        </a:rPr>
                        <a:t>- </a:t>
                      </a:r>
                      <a:r>
                        <a:rPr sz="1800" b="1" i="1" spc="-10" dirty="0" err="1" smtClean="0">
                          <a:latin typeface="+mn-lt"/>
                          <a:cs typeface="Arial"/>
                        </a:rPr>
                        <a:t>серологическое</a:t>
                      </a:r>
                      <a:r>
                        <a:rPr sz="1800" b="1" i="1" spc="-35" dirty="0" smtClean="0">
                          <a:latin typeface="+mn-lt"/>
                          <a:cs typeface="Arial"/>
                        </a:rPr>
                        <a:t> </a:t>
                      </a:r>
                      <a:r>
                        <a:rPr sz="1800" b="1" i="1" spc="-10" dirty="0">
                          <a:latin typeface="+mn-lt"/>
                          <a:cs typeface="Arial"/>
                        </a:rPr>
                        <a:t>обследование</a:t>
                      </a:r>
                      <a:r>
                        <a:rPr sz="1800" b="1" i="1" spc="-35" dirty="0">
                          <a:latin typeface="+mn-lt"/>
                          <a:cs typeface="Arial"/>
                        </a:rPr>
                        <a:t> </a:t>
                      </a:r>
                      <a:r>
                        <a:rPr sz="1800" b="1" i="1" spc="-25" dirty="0">
                          <a:latin typeface="+mn-lt"/>
                          <a:cs typeface="Arial"/>
                        </a:rPr>
                        <a:t>на</a:t>
                      </a:r>
                      <a:endParaRPr sz="1800" dirty="0">
                        <a:latin typeface="+mn-lt"/>
                        <a:cs typeface="Arial"/>
                      </a:endParaRPr>
                    </a:p>
                    <a:p>
                      <a:pPr marL="306705">
                        <a:lnSpc>
                          <a:spcPct val="100000"/>
                        </a:lnSpc>
                        <a:spcBef>
                          <a:spcPts val="340"/>
                        </a:spcBef>
                      </a:pPr>
                      <a:r>
                        <a:rPr sz="1800" b="1" i="1" dirty="0" err="1">
                          <a:latin typeface="+mn-lt"/>
                          <a:cs typeface="Arial"/>
                        </a:rPr>
                        <a:t>брюшной</a:t>
                      </a:r>
                      <a:r>
                        <a:rPr sz="1800" b="1" i="1" spc="-105" dirty="0">
                          <a:latin typeface="+mn-lt"/>
                          <a:cs typeface="Arial"/>
                        </a:rPr>
                        <a:t> </a:t>
                      </a:r>
                      <a:r>
                        <a:rPr sz="1800" b="1" i="1" spc="-20" dirty="0" err="1" smtClean="0">
                          <a:latin typeface="+mn-lt"/>
                          <a:cs typeface="Arial"/>
                        </a:rPr>
                        <a:t>тиф</a:t>
                      </a:r>
                      <a:r>
                        <a:rPr lang="ru-RU" sz="1800" b="1" i="1" spc="-20" dirty="0" smtClean="0">
                          <a:latin typeface="+mn-lt"/>
                          <a:cs typeface="Arial"/>
                        </a:rPr>
                        <a:t>;</a:t>
                      </a:r>
                      <a:r>
                        <a:rPr lang="ru-RU" sz="1800" b="1" i="1" dirty="0" smtClean="0">
                          <a:solidFill>
                            <a:schemeClr val="tx1"/>
                          </a:solidFill>
                          <a:latin typeface="+mn-lt"/>
                          <a:cs typeface="Arial"/>
                        </a:rPr>
                        <a:t> </a:t>
                      </a:r>
                    </a:p>
                    <a:p>
                      <a:pPr marL="306705">
                        <a:lnSpc>
                          <a:spcPct val="100000"/>
                        </a:lnSpc>
                        <a:spcBef>
                          <a:spcPts val="340"/>
                        </a:spcBef>
                      </a:pPr>
                      <a:r>
                        <a:rPr lang="ru-RU" sz="1800" b="1" i="1" dirty="0" smtClean="0">
                          <a:solidFill>
                            <a:schemeClr val="tx1"/>
                          </a:solidFill>
                          <a:latin typeface="+mn-lt"/>
                          <a:cs typeface="Arial"/>
                        </a:rPr>
                        <a:t>- на носительство возбудителей</a:t>
                      </a:r>
                      <a:br>
                        <a:rPr lang="ru-RU" sz="1800" b="1" i="1" dirty="0" smtClean="0">
                          <a:solidFill>
                            <a:schemeClr val="tx1"/>
                          </a:solidFill>
                          <a:latin typeface="+mn-lt"/>
                          <a:cs typeface="Arial"/>
                        </a:rPr>
                      </a:br>
                      <a:r>
                        <a:rPr lang="ru-RU" sz="1800" b="1" i="1" dirty="0" smtClean="0">
                          <a:solidFill>
                            <a:schemeClr val="tx1"/>
                          </a:solidFill>
                          <a:latin typeface="+mn-lt"/>
                          <a:cs typeface="Arial"/>
                        </a:rPr>
                        <a:t>кишечных инфекций (в </a:t>
                      </a:r>
                      <a:r>
                        <a:rPr lang="ru-RU" sz="1800" b="1" i="1" dirty="0" err="1" smtClean="0">
                          <a:solidFill>
                            <a:schemeClr val="tx1"/>
                          </a:solidFill>
                          <a:latin typeface="+mn-lt"/>
                          <a:cs typeface="Arial"/>
                        </a:rPr>
                        <a:t>т.ч</a:t>
                      </a:r>
                      <a:r>
                        <a:rPr lang="ru-RU" sz="1800" b="1" i="1" dirty="0" smtClean="0">
                          <a:solidFill>
                            <a:schemeClr val="tx1"/>
                          </a:solidFill>
                          <a:latin typeface="+mn-lt"/>
                          <a:cs typeface="Arial"/>
                        </a:rPr>
                        <a:t>. вирусной этиологии) -</a:t>
                      </a:r>
                      <a:r>
                        <a:rPr lang="ru-RU" sz="1800" b="1" i="1" baseline="0" dirty="0" smtClean="0">
                          <a:solidFill>
                            <a:schemeClr val="tx1"/>
                          </a:solidFill>
                          <a:latin typeface="+mn-lt"/>
                          <a:cs typeface="Arial"/>
                        </a:rPr>
                        <a:t> </a:t>
                      </a:r>
                      <a:r>
                        <a:rPr lang="ru-RU" sz="1800" b="1" i="1" u="sng" dirty="0" smtClean="0">
                          <a:solidFill>
                            <a:schemeClr val="tx1"/>
                          </a:solidFill>
                          <a:latin typeface="+mn-lt"/>
                          <a:cs typeface="Arial"/>
                        </a:rPr>
                        <a:t>для </a:t>
                      </a:r>
                      <a:r>
                        <a:rPr lang="ru-RU" sz="1800" b="1" i="1" u="sng" dirty="0" err="1" smtClean="0">
                          <a:solidFill>
                            <a:schemeClr val="tx1"/>
                          </a:solidFill>
                          <a:latin typeface="+mn-lt"/>
                          <a:cs typeface="Arial"/>
                        </a:rPr>
                        <a:t>мл.воспитателей</a:t>
                      </a:r>
                      <a:r>
                        <a:rPr lang="ru-RU" sz="1800" b="1" i="1" u="sng" dirty="0" smtClean="0">
                          <a:solidFill>
                            <a:schemeClr val="tx1"/>
                          </a:solidFill>
                          <a:latin typeface="+mn-lt"/>
                          <a:cs typeface="Arial"/>
                        </a:rPr>
                        <a:t>.</a:t>
                      </a:r>
                      <a:r>
                        <a:rPr lang="ru-RU" sz="1800" b="1" i="1" spc="-20" dirty="0" smtClean="0">
                          <a:latin typeface="+mn-lt"/>
                          <a:cs typeface="Arial"/>
                        </a:rPr>
                        <a:t/>
                      </a:r>
                      <a:br>
                        <a:rPr lang="ru-RU" sz="1800" b="1" i="1" spc="-20" dirty="0" smtClean="0">
                          <a:latin typeface="+mn-lt"/>
                          <a:cs typeface="Arial"/>
                        </a:rPr>
                      </a:br>
                      <a:endParaRPr sz="1800" b="1" i="1" dirty="0">
                        <a:solidFill>
                          <a:schemeClr val="tx1"/>
                        </a:solidFill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0" marR="0" marT="37624" marB="0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BB59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320040" indent="-214629">
                        <a:lnSpc>
                          <a:spcPct val="100000"/>
                        </a:lnSpc>
                        <a:spcBef>
                          <a:spcPts val="405"/>
                        </a:spcBef>
                        <a:buClr>
                          <a:srgbClr val="000000"/>
                        </a:buClr>
                        <a:buSzPct val="45000"/>
                        <a:buFont typeface="Wingdings"/>
                        <a:buChar char=""/>
                        <a:tabLst>
                          <a:tab pos="320040" algn="l"/>
                        </a:tabLst>
                      </a:pPr>
                      <a:r>
                        <a:rPr sz="1800" b="1" dirty="0">
                          <a:solidFill>
                            <a:srgbClr val="C8201E"/>
                          </a:solidFill>
                          <a:latin typeface="+mn-lt"/>
                          <a:cs typeface="Arial"/>
                        </a:rPr>
                        <a:t>1</a:t>
                      </a:r>
                      <a:r>
                        <a:rPr sz="1800" b="1" spc="-35" dirty="0">
                          <a:solidFill>
                            <a:srgbClr val="C8201E"/>
                          </a:solidFill>
                          <a:latin typeface="+mn-lt"/>
                          <a:cs typeface="Arial"/>
                        </a:rPr>
                        <a:t> </a:t>
                      </a:r>
                      <a:r>
                        <a:rPr sz="1800" b="1" dirty="0">
                          <a:solidFill>
                            <a:srgbClr val="C8201E"/>
                          </a:solidFill>
                          <a:latin typeface="+mn-lt"/>
                          <a:cs typeface="Arial"/>
                        </a:rPr>
                        <a:t>раз</a:t>
                      </a:r>
                      <a:r>
                        <a:rPr sz="1800" b="1" spc="-20" dirty="0">
                          <a:solidFill>
                            <a:srgbClr val="C8201E"/>
                          </a:solidFill>
                          <a:latin typeface="+mn-lt"/>
                          <a:cs typeface="Arial"/>
                        </a:rPr>
                        <a:t> </a:t>
                      </a:r>
                      <a:r>
                        <a:rPr sz="1800" b="1" dirty="0">
                          <a:solidFill>
                            <a:srgbClr val="C8201E"/>
                          </a:solidFill>
                          <a:latin typeface="+mn-lt"/>
                          <a:cs typeface="Arial"/>
                        </a:rPr>
                        <a:t>в</a:t>
                      </a:r>
                      <a:r>
                        <a:rPr sz="1800" b="1" spc="-40" dirty="0">
                          <a:solidFill>
                            <a:srgbClr val="C8201E"/>
                          </a:solidFill>
                          <a:latin typeface="+mn-lt"/>
                          <a:cs typeface="Arial"/>
                        </a:rPr>
                        <a:t> </a:t>
                      </a:r>
                      <a:r>
                        <a:rPr sz="1800" b="1" dirty="0">
                          <a:solidFill>
                            <a:srgbClr val="C8201E"/>
                          </a:solidFill>
                          <a:latin typeface="+mn-lt"/>
                          <a:cs typeface="Arial"/>
                        </a:rPr>
                        <a:t>год</a:t>
                      </a:r>
                      <a:r>
                        <a:rPr sz="1800" b="1" spc="-30" dirty="0">
                          <a:solidFill>
                            <a:srgbClr val="C8201E"/>
                          </a:solidFill>
                          <a:latin typeface="+mn-lt"/>
                          <a:cs typeface="Arial"/>
                        </a:rPr>
                        <a:t> </a:t>
                      </a:r>
                      <a:r>
                        <a:rPr sz="1800" spc="760" dirty="0">
                          <a:latin typeface="+mn-lt"/>
                          <a:cs typeface="Microsoft Sans Serif"/>
                        </a:rPr>
                        <a:t>—</a:t>
                      </a:r>
                      <a:endParaRPr sz="1800" dirty="0">
                        <a:latin typeface="+mn-lt"/>
                        <a:cs typeface="Microsoft Sans Serif"/>
                      </a:endParaRPr>
                    </a:p>
                    <a:p>
                      <a:pPr marL="320040" indent="-214629">
                        <a:lnSpc>
                          <a:spcPct val="100000"/>
                        </a:lnSpc>
                        <a:spcBef>
                          <a:spcPts val="315"/>
                        </a:spcBef>
                        <a:buSzPct val="45000"/>
                        <a:buFont typeface="Wingdings"/>
                        <a:buChar char=""/>
                        <a:tabLst>
                          <a:tab pos="320040" algn="l"/>
                        </a:tabLst>
                      </a:pPr>
                      <a:r>
                        <a:rPr sz="1800" b="1" i="1" dirty="0">
                          <a:latin typeface="+mn-lt"/>
                          <a:cs typeface="Arial"/>
                        </a:rPr>
                        <a:t>-</a:t>
                      </a:r>
                      <a:r>
                        <a:rPr sz="1800" b="1" i="1" spc="-20" dirty="0">
                          <a:latin typeface="+mn-lt"/>
                          <a:cs typeface="Arial"/>
                        </a:rPr>
                        <a:t> </a:t>
                      </a:r>
                      <a:r>
                        <a:rPr sz="1800" b="1" i="1" dirty="0">
                          <a:latin typeface="+mn-lt"/>
                          <a:cs typeface="Arial"/>
                        </a:rPr>
                        <a:t>кровь</a:t>
                      </a:r>
                      <a:r>
                        <a:rPr sz="1800" b="1" i="1" spc="-15" dirty="0">
                          <a:latin typeface="+mn-lt"/>
                          <a:cs typeface="Arial"/>
                        </a:rPr>
                        <a:t> </a:t>
                      </a:r>
                      <a:r>
                        <a:rPr sz="1800" b="1" i="1" dirty="0">
                          <a:latin typeface="+mn-lt"/>
                          <a:cs typeface="Arial"/>
                        </a:rPr>
                        <a:t>на</a:t>
                      </a:r>
                      <a:r>
                        <a:rPr sz="1800" b="1" i="1" spc="-15" dirty="0">
                          <a:latin typeface="+mn-lt"/>
                          <a:cs typeface="Arial"/>
                        </a:rPr>
                        <a:t> </a:t>
                      </a:r>
                      <a:r>
                        <a:rPr sz="1800" b="1" i="1" spc="-10" dirty="0" err="1">
                          <a:latin typeface="+mn-lt"/>
                          <a:cs typeface="Arial"/>
                        </a:rPr>
                        <a:t>сифилис</a:t>
                      </a:r>
                      <a:r>
                        <a:rPr sz="1800" b="1" i="1" spc="-10" dirty="0" smtClean="0">
                          <a:latin typeface="+mn-lt"/>
                          <a:cs typeface="Arial"/>
                        </a:rPr>
                        <a:t>;</a:t>
                      </a:r>
                      <a:endParaRPr lang="ru-RU" sz="1800" b="1" i="1" spc="-10" dirty="0" smtClean="0">
                        <a:latin typeface="+mn-lt"/>
                        <a:cs typeface="Arial"/>
                      </a:endParaRPr>
                    </a:p>
                    <a:p>
                      <a:pPr marL="320040" indent="-214629">
                        <a:lnSpc>
                          <a:spcPct val="100000"/>
                        </a:lnSpc>
                        <a:spcBef>
                          <a:spcPts val="315"/>
                        </a:spcBef>
                        <a:buSzPct val="45000"/>
                        <a:buFont typeface="Wingdings"/>
                        <a:buChar char=""/>
                        <a:tabLst>
                          <a:tab pos="320040" algn="l"/>
                        </a:tabLst>
                      </a:pPr>
                      <a:r>
                        <a:rPr lang="ru-RU" sz="1800" b="1" i="1" spc="-10" dirty="0" smtClean="0">
                          <a:latin typeface="+mn-lt"/>
                          <a:cs typeface="Arial"/>
                        </a:rPr>
                        <a:t>-</a:t>
                      </a:r>
                      <a:r>
                        <a:rPr lang="ru-RU" sz="1800" b="1" i="1" spc="-10" baseline="0" dirty="0" smtClean="0">
                          <a:latin typeface="+mn-lt"/>
                          <a:cs typeface="Arial"/>
                        </a:rPr>
                        <a:t> исследование на гельминтозы;</a:t>
                      </a:r>
                      <a:endParaRPr lang="ru-RU" sz="1800" b="1" i="1" dirty="0" smtClean="0">
                        <a:latin typeface="+mn-lt"/>
                        <a:cs typeface="Arial"/>
                      </a:endParaRPr>
                    </a:p>
                    <a:p>
                      <a:pPr marL="320040" indent="-214629">
                        <a:lnSpc>
                          <a:spcPct val="100000"/>
                        </a:lnSpc>
                        <a:spcBef>
                          <a:spcPts val="310"/>
                        </a:spcBef>
                        <a:buSzPct val="45000"/>
                        <a:buFont typeface="Wingdings"/>
                        <a:buChar char=""/>
                        <a:tabLst>
                          <a:tab pos="320040" algn="l"/>
                        </a:tabLst>
                      </a:pPr>
                      <a:r>
                        <a:rPr sz="1800" b="1" i="1" dirty="0" smtClean="0">
                          <a:latin typeface="+mn-lt"/>
                          <a:cs typeface="Arial"/>
                        </a:rPr>
                        <a:t>-</a:t>
                      </a:r>
                      <a:r>
                        <a:rPr sz="1800" b="1" i="1" spc="-15" dirty="0" smtClean="0">
                          <a:latin typeface="+mn-lt"/>
                          <a:cs typeface="Arial"/>
                        </a:rPr>
                        <a:t> </a:t>
                      </a:r>
                      <a:r>
                        <a:rPr sz="1800" b="1" i="1" spc="-25" dirty="0" smtClean="0">
                          <a:latin typeface="+mn-lt"/>
                          <a:cs typeface="Arial"/>
                        </a:rPr>
                        <a:t>ФЛГ</a:t>
                      </a:r>
                      <a:r>
                        <a:rPr lang="ru-RU" sz="1800" b="1" i="1" spc="-25" dirty="0" smtClean="0">
                          <a:latin typeface="+mn-lt"/>
                          <a:cs typeface="Arial"/>
                        </a:rPr>
                        <a:t>;</a:t>
                      </a:r>
                    </a:p>
                    <a:p>
                      <a:pPr marL="320040" indent="-214629">
                        <a:lnSpc>
                          <a:spcPct val="100000"/>
                        </a:lnSpc>
                        <a:spcBef>
                          <a:spcPts val="310"/>
                        </a:spcBef>
                        <a:buSzPct val="45000"/>
                        <a:buFont typeface="Wingdings"/>
                        <a:buChar char=""/>
                        <a:tabLst>
                          <a:tab pos="320040" algn="l"/>
                        </a:tabLst>
                      </a:pPr>
                      <a:r>
                        <a:rPr kumimoji="0" lang="ru-RU" sz="18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cs typeface="Arial"/>
                        </a:rPr>
                        <a:t>- на носительство возбудителей</a:t>
                      </a:r>
                      <a:br>
                        <a:rPr kumimoji="0" lang="ru-RU" sz="18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cs typeface="Arial"/>
                        </a:rPr>
                      </a:br>
                      <a:r>
                        <a:rPr kumimoji="0" lang="ru-RU" sz="18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cs typeface="Arial"/>
                        </a:rPr>
                        <a:t>кишечных инфекций (в </a:t>
                      </a:r>
                      <a:r>
                        <a:rPr kumimoji="0" lang="ru-RU" sz="1800" b="1" i="1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cs typeface="Arial"/>
                        </a:rPr>
                        <a:t>т.ч</a:t>
                      </a:r>
                      <a:r>
                        <a:rPr kumimoji="0" lang="ru-RU" sz="18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cs typeface="Arial"/>
                        </a:rPr>
                        <a:t>. вирусной этиологии) - </a:t>
                      </a:r>
                      <a:r>
                        <a:rPr kumimoji="0" lang="ru-RU" sz="1800" b="1" i="1" u="sng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+mn-lt"/>
                          <a:cs typeface="Arial"/>
                        </a:rPr>
                        <a:t>по </a:t>
                      </a:r>
                      <a:r>
                        <a:rPr kumimoji="0" lang="ru-RU" sz="1800" b="1" i="1" u="sng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+mn-lt"/>
                          <a:cs typeface="Arial"/>
                        </a:rPr>
                        <a:t>эпид.показаниям</a:t>
                      </a:r>
                      <a:r>
                        <a:rPr kumimoji="0" lang="ru-RU" sz="1800" b="1" i="1" u="sng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+mn-lt"/>
                          <a:cs typeface="Arial"/>
                        </a:rPr>
                        <a:t>. </a:t>
                      </a:r>
                      <a:r>
                        <a:rPr lang="ru-RU" sz="1800" dirty="0" smtClean="0">
                          <a:latin typeface="+mn-lt"/>
                          <a:cs typeface="Arial"/>
                        </a:rPr>
                        <a:t/>
                      </a:r>
                      <a:br>
                        <a:rPr lang="ru-RU" sz="1800" dirty="0" smtClean="0">
                          <a:latin typeface="+mn-lt"/>
                          <a:cs typeface="Arial"/>
                        </a:rPr>
                      </a:br>
                      <a:endParaRPr sz="1800" dirty="0">
                        <a:latin typeface="+mn-lt"/>
                        <a:cs typeface="Arial"/>
                      </a:endParaRPr>
                    </a:p>
                  </a:txBody>
                  <a:tcPr marL="0" marR="0" marT="38576" marB="0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BB59">
                        <a:lumMod val="20000"/>
                        <a:lumOff val="80000"/>
                      </a:srgb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93475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1000" y="1103586"/>
            <a:ext cx="7998372" cy="5041846"/>
          </a:xfrm>
        </p:spPr>
        <p:txBody>
          <a:bodyPr>
            <a:normAutofit fontScale="85000" lnSpcReduction="10000"/>
          </a:bodyPr>
          <a:lstStyle/>
          <a:p>
            <a:pPr marL="12700" lvl="0" indent="0" algn="just">
              <a:lnSpc>
                <a:spcPct val="100000"/>
              </a:lnSpc>
              <a:spcBef>
                <a:spcPts val="95"/>
              </a:spcBef>
              <a:buNone/>
            </a:pPr>
            <a:r>
              <a:rPr lang="ru-RU" sz="2600" b="1" u="sng" kern="0" dirty="0">
                <a:solidFill>
                  <a:srgbClr val="C8201E"/>
                </a:solidFill>
                <a:cs typeface="Arial"/>
              </a:rPr>
              <a:t>Приказ</a:t>
            </a:r>
            <a:r>
              <a:rPr lang="ru-RU" sz="2600" b="1" u="sng" kern="0" spc="-90" dirty="0">
                <a:solidFill>
                  <a:srgbClr val="C8201E"/>
                </a:solidFill>
                <a:cs typeface="Arial"/>
              </a:rPr>
              <a:t> </a:t>
            </a:r>
            <a:r>
              <a:rPr lang="ru-RU" sz="2600" b="1" u="sng" kern="0" dirty="0">
                <a:solidFill>
                  <a:srgbClr val="C8201E"/>
                </a:solidFill>
                <a:cs typeface="Arial"/>
              </a:rPr>
              <a:t>Минздрава</a:t>
            </a:r>
            <a:r>
              <a:rPr lang="ru-RU" sz="2600" b="1" u="sng" kern="0" spc="-65" dirty="0">
                <a:solidFill>
                  <a:srgbClr val="C8201E"/>
                </a:solidFill>
                <a:cs typeface="Arial"/>
              </a:rPr>
              <a:t> </a:t>
            </a:r>
            <a:r>
              <a:rPr lang="ru-RU" sz="2600" b="1" u="sng" kern="0" dirty="0">
                <a:solidFill>
                  <a:srgbClr val="C8201E"/>
                </a:solidFill>
                <a:cs typeface="Arial"/>
              </a:rPr>
              <a:t>РФ</a:t>
            </a:r>
            <a:r>
              <a:rPr lang="ru-RU" sz="2600" b="1" u="sng" kern="0" spc="-95" dirty="0">
                <a:solidFill>
                  <a:srgbClr val="C8201E"/>
                </a:solidFill>
                <a:cs typeface="Arial"/>
              </a:rPr>
              <a:t> </a:t>
            </a:r>
            <a:r>
              <a:rPr lang="ru-RU" sz="2600" b="1" u="sng" kern="0" dirty="0">
                <a:solidFill>
                  <a:srgbClr val="C8201E"/>
                </a:solidFill>
                <a:cs typeface="Arial"/>
              </a:rPr>
              <a:t>от</a:t>
            </a:r>
            <a:r>
              <a:rPr lang="ru-RU" sz="2600" b="1" u="sng" kern="0" spc="-90" dirty="0">
                <a:solidFill>
                  <a:srgbClr val="C8201E"/>
                </a:solidFill>
                <a:cs typeface="Arial"/>
              </a:rPr>
              <a:t> </a:t>
            </a:r>
            <a:r>
              <a:rPr lang="ru-RU" sz="2600" b="1" u="sng" kern="0" spc="-30" dirty="0">
                <a:solidFill>
                  <a:srgbClr val="C8201E"/>
                </a:solidFill>
                <a:cs typeface="Arial"/>
              </a:rPr>
              <a:t>29.06.2000г.</a:t>
            </a:r>
            <a:r>
              <a:rPr lang="ru-RU" sz="2600" b="1" u="sng" kern="0" spc="-100" dirty="0">
                <a:solidFill>
                  <a:srgbClr val="C8201E"/>
                </a:solidFill>
                <a:cs typeface="Arial"/>
              </a:rPr>
              <a:t> </a:t>
            </a:r>
            <a:r>
              <a:rPr lang="ru-RU" sz="2600" b="1" u="sng" kern="0" dirty="0">
                <a:solidFill>
                  <a:srgbClr val="C8201E"/>
                </a:solidFill>
                <a:cs typeface="Arial"/>
              </a:rPr>
              <a:t>№</a:t>
            </a:r>
            <a:r>
              <a:rPr lang="ru-RU" sz="2600" b="1" u="sng" kern="0" spc="-90" dirty="0">
                <a:solidFill>
                  <a:srgbClr val="C8201E"/>
                </a:solidFill>
                <a:cs typeface="Arial"/>
              </a:rPr>
              <a:t> </a:t>
            </a:r>
            <a:r>
              <a:rPr lang="ru-RU" sz="2600" b="1" u="sng" kern="0" spc="-25" dirty="0">
                <a:solidFill>
                  <a:srgbClr val="C8201E"/>
                </a:solidFill>
                <a:cs typeface="Arial"/>
              </a:rPr>
              <a:t>229</a:t>
            </a:r>
            <a:endParaRPr lang="ru-RU" sz="2600" u="sng" kern="0" dirty="0">
              <a:solidFill>
                <a:sysClr val="windowText" lastClr="000000"/>
              </a:solidFill>
              <a:cs typeface="Arial"/>
            </a:endParaRPr>
          </a:p>
          <a:p>
            <a:pPr marL="100965" lvl="0" indent="0">
              <a:lnSpc>
                <a:spcPts val="2900"/>
              </a:lnSpc>
              <a:spcBef>
                <a:spcPts val="95"/>
              </a:spcBef>
              <a:buNone/>
            </a:pPr>
            <a:endParaRPr lang="ru-RU" sz="2600" b="1" kern="0" dirty="0" smtClean="0">
              <a:solidFill>
                <a:sysClr val="windowText" lastClr="000000"/>
              </a:solidFill>
              <a:cs typeface="Arial"/>
            </a:endParaRPr>
          </a:p>
          <a:p>
            <a:pPr marL="100965" lvl="0" indent="0">
              <a:lnSpc>
                <a:spcPts val="2900"/>
              </a:lnSpc>
              <a:spcBef>
                <a:spcPts val="95"/>
              </a:spcBef>
              <a:buNone/>
            </a:pPr>
            <a:r>
              <a:rPr lang="ru-RU" sz="2600" b="1" kern="0" dirty="0" smtClean="0">
                <a:solidFill>
                  <a:sysClr val="windowText" lastClr="000000"/>
                </a:solidFill>
                <a:cs typeface="Arial"/>
              </a:rPr>
              <a:t>«</a:t>
            </a:r>
            <a:r>
              <a:rPr lang="ru-RU" sz="2600" b="1" kern="0" dirty="0">
                <a:solidFill>
                  <a:sysClr val="windowText" lastClr="000000"/>
                </a:solidFill>
                <a:cs typeface="Arial"/>
              </a:rPr>
              <a:t>О</a:t>
            </a:r>
            <a:r>
              <a:rPr lang="ru-RU" sz="2600" b="1" kern="0" spc="-100" dirty="0">
                <a:solidFill>
                  <a:sysClr val="windowText" lastClr="000000"/>
                </a:solidFill>
                <a:cs typeface="Arial"/>
              </a:rPr>
              <a:t> </a:t>
            </a:r>
            <a:r>
              <a:rPr lang="ru-RU" sz="2600" b="1" kern="0" spc="-10" dirty="0">
                <a:solidFill>
                  <a:sysClr val="windowText" lastClr="000000"/>
                </a:solidFill>
                <a:cs typeface="Arial"/>
              </a:rPr>
              <a:t>профессиональной</a:t>
            </a:r>
            <a:r>
              <a:rPr lang="ru-RU" sz="2600" b="1" kern="0" spc="-70" dirty="0">
                <a:solidFill>
                  <a:sysClr val="windowText" lastClr="000000"/>
                </a:solidFill>
                <a:cs typeface="Arial"/>
              </a:rPr>
              <a:t> </a:t>
            </a:r>
            <a:r>
              <a:rPr lang="ru-RU" sz="2600" b="1" kern="0" spc="-10" dirty="0">
                <a:solidFill>
                  <a:sysClr val="windowText" lastClr="000000"/>
                </a:solidFill>
                <a:cs typeface="Arial"/>
              </a:rPr>
              <a:t>гигиенической</a:t>
            </a:r>
            <a:r>
              <a:rPr lang="ru-RU" sz="2600" b="1" kern="0" spc="-114" dirty="0">
                <a:solidFill>
                  <a:sysClr val="windowText" lastClr="000000"/>
                </a:solidFill>
                <a:cs typeface="Arial"/>
              </a:rPr>
              <a:t> </a:t>
            </a:r>
            <a:r>
              <a:rPr lang="ru-RU" sz="2600" b="1" kern="0" spc="-20" dirty="0">
                <a:solidFill>
                  <a:sysClr val="windowText" lastClr="000000"/>
                </a:solidFill>
                <a:cs typeface="Arial"/>
              </a:rPr>
              <a:t>подготовке</a:t>
            </a:r>
            <a:r>
              <a:rPr lang="ru-RU" sz="2600" b="1" kern="0" spc="-70" dirty="0">
                <a:solidFill>
                  <a:sysClr val="windowText" lastClr="000000"/>
                </a:solidFill>
                <a:cs typeface="Arial"/>
              </a:rPr>
              <a:t> </a:t>
            </a:r>
            <a:r>
              <a:rPr lang="ru-RU" sz="2600" b="1" kern="0" dirty="0">
                <a:solidFill>
                  <a:sysClr val="windowText" lastClr="000000"/>
                </a:solidFill>
                <a:cs typeface="Arial"/>
              </a:rPr>
              <a:t>и</a:t>
            </a:r>
            <a:r>
              <a:rPr lang="ru-RU" sz="2600" b="1" kern="0" spc="-65" dirty="0">
                <a:solidFill>
                  <a:sysClr val="windowText" lastClr="000000"/>
                </a:solidFill>
                <a:cs typeface="Arial"/>
              </a:rPr>
              <a:t> </a:t>
            </a:r>
            <a:r>
              <a:rPr lang="ru-RU" sz="2600" b="1" kern="0" spc="-10" dirty="0" smtClean="0">
                <a:solidFill>
                  <a:sysClr val="windowText" lastClr="000000"/>
                </a:solidFill>
                <a:cs typeface="Arial"/>
              </a:rPr>
              <a:t>аттестации</a:t>
            </a:r>
            <a:r>
              <a:rPr lang="ru-RU" sz="2600" kern="0" dirty="0" smtClean="0">
                <a:solidFill>
                  <a:sysClr val="windowText" lastClr="000000"/>
                </a:solidFill>
                <a:cs typeface="Arial"/>
              </a:rPr>
              <a:t> </a:t>
            </a:r>
            <a:r>
              <a:rPr lang="ru-RU" sz="2600" b="1" kern="0" spc="-10" dirty="0" smtClean="0">
                <a:solidFill>
                  <a:sysClr val="windowText" lastClr="000000"/>
                </a:solidFill>
                <a:cs typeface="Arial"/>
              </a:rPr>
              <a:t>должностных</a:t>
            </a:r>
            <a:r>
              <a:rPr lang="ru-RU" sz="2600" b="1" kern="0" spc="-70" dirty="0" smtClean="0">
                <a:solidFill>
                  <a:sysClr val="windowText" lastClr="000000"/>
                </a:solidFill>
                <a:cs typeface="Arial"/>
              </a:rPr>
              <a:t> </a:t>
            </a:r>
            <a:r>
              <a:rPr lang="ru-RU" sz="2600" b="1" kern="0" dirty="0">
                <a:solidFill>
                  <a:sysClr val="windowText" lastClr="000000"/>
                </a:solidFill>
                <a:cs typeface="Arial"/>
              </a:rPr>
              <a:t>лиц</a:t>
            </a:r>
            <a:r>
              <a:rPr lang="ru-RU" sz="2600" b="1" kern="0" spc="-105" dirty="0">
                <a:solidFill>
                  <a:sysClr val="windowText" lastClr="000000"/>
                </a:solidFill>
                <a:cs typeface="Arial"/>
              </a:rPr>
              <a:t> </a:t>
            </a:r>
            <a:r>
              <a:rPr lang="ru-RU" sz="2600" b="1" kern="0" dirty="0">
                <a:solidFill>
                  <a:sysClr val="windowText" lastClr="000000"/>
                </a:solidFill>
                <a:cs typeface="Arial"/>
              </a:rPr>
              <a:t>и</a:t>
            </a:r>
            <a:r>
              <a:rPr lang="ru-RU" sz="2600" b="1" kern="0" spc="-110" dirty="0">
                <a:solidFill>
                  <a:sysClr val="windowText" lastClr="000000"/>
                </a:solidFill>
                <a:cs typeface="Arial"/>
              </a:rPr>
              <a:t> </a:t>
            </a:r>
            <a:r>
              <a:rPr lang="ru-RU" sz="2600" b="1" kern="0" spc="-10" dirty="0">
                <a:solidFill>
                  <a:sysClr val="windowText" lastClr="000000"/>
                </a:solidFill>
                <a:cs typeface="Arial"/>
              </a:rPr>
              <a:t>работников</a:t>
            </a:r>
            <a:r>
              <a:rPr lang="ru-RU" sz="2600" b="1" kern="0" spc="-70" dirty="0">
                <a:solidFill>
                  <a:sysClr val="windowText" lastClr="000000"/>
                </a:solidFill>
                <a:cs typeface="Arial"/>
              </a:rPr>
              <a:t> </a:t>
            </a:r>
            <a:r>
              <a:rPr lang="ru-RU" sz="2600" b="1" kern="0" spc="-10" dirty="0">
                <a:solidFill>
                  <a:sysClr val="windowText" lastClr="000000"/>
                </a:solidFill>
                <a:cs typeface="Arial"/>
              </a:rPr>
              <a:t>организаций»</a:t>
            </a:r>
            <a:r>
              <a:rPr lang="ru-RU" sz="2600" b="1" kern="0" spc="-114" dirty="0">
                <a:solidFill>
                  <a:sysClr val="windowText" lastClr="000000"/>
                </a:solidFill>
                <a:cs typeface="Arial"/>
              </a:rPr>
              <a:t> </a:t>
            </a:r>
            <a:r>
              <a:rPr lang="ru-RU" sz="2600" b="1" kern="0" spc="-10" dirty="0">
                <a:solidFill>
                  <a:sysClr val="windowText" lastClr="000000"/>
                </a:solidFill>
                <a:cs typeface="Arial"/>
              </a:rPr>
              <a:t>утверждает</a:t>
            </a:r>
            <a:r>
              <a:rPr lang="ru-RU" sz="2600" b="1" kern="0" spc="-70" dirty="0">
                <a:solidFill>
                  <a:sysClr val="windowText" lastClr="000000"/>
                </a:solidFill>
                <a:cs typeface="Arial"/>
              </a:rPr>
              <a:t> </a:t>
            </a:r>
            <a:r>
              <a:rPr lang="ru-RU" sz="2600" b="1" kern="0" spc="-10" dirty="0">
                <a:solidFill>
                  <a:sysClr val="windowText" lastClr="000000"/>
                </a:solidFill>
                <a:cs typeface="Arial"/>
              </a:rPr>
              <a:t>инструкцию</a:t>
            </a:r>
            <a:r>
              <a:rPr lang="ru-RU" sz="2600" b="1" kern="0" spc="-45" dirty="0">
                <a:solidFill>
                  <a:sysClr val="windowText" lastClr="000000"/>
                </a:solidFill>
                <a:cs typeface="Arial"/>
              </a:rPr>
              <a:t> </a:t>
            </a:r>
            <a:r>
              <a:rPr lang="ru-RU" sz="2600" b="1" kern="0" spc="-50" dirty="0">
                <a:solidFill>
                  <a:sysClr val="windowText" lastClr="000000"/>
                </a:solidFill>
                <a:cs typeface="Arial"/>
              </a:rPr>
              <a:t>о </a:t>
            </a:r>
            <a:r>
              <a:rPr lang="ru-RU" sz="2600" b="1" kern="0" dirty="0">
                <a:solidFill>
                  <a:sysClr val="windowText" lastClr="000000"/>
                </a:solidFill>
                <a:cs typeface="Arial"/>
              </a:rPr>
              <a:t>порядке</a:t>
            </a:r>
            <a:r>
              <a:rPr lang="ru-RU" sz="2600" b="1" kern="0" spc="-130" dirty="0">
                <a:solidFill>
                  <a:sysClr val="windowText" lastClr="000000"/>
                </a:solidFill>
                <a:cs typeface="Arial"/>
              </a:rPr>
              <a:t> </a:t>
            </a:r>
            <a:r>
              <a:rPr lang="ru-RU" sz="2600" b="1" kern="0" spc="-10" dirty="0">
                <a:solidFill>
                  <a:sysClr val="windowText" lastClr="000000"/>
                </a:solidFill>
                <a:cs typeface="Arial"/>
              </a:rPr>
              <a:t>проведения</a:t>
            </a:r>
            <a:r>
              <a:rPr lang="ru-RU" sz="2600" b="1" kern="0" spc="-130" dirty="0">
                <a:solidFill>
                  <a:sysClr val="windowText" lastClr="000000"/>
                </a:solidFill>
                <a:cs typeface="Arial"/>
              </a:rPr>
              <a:t> </a:t>
            </a:r>
            <a:r>
              <a:rPr lang="ru-RU" sz="2600" b="1" kern="0" spc="-10" dirty="0">
                <a:solidFill>
                  <a:sysClr val="windowText" lastClr="000000"/>
                </a:solidFill>
                <a:cs typeface="Arial"/>
              </a:rPr>
              <a:t>профессиональной</a:t>
            </a:r>
            <a:r>
              <a:rPr lang="ru-RU" sz="2600" b="1" kern="0" spc="-114" dirty="0">
                <a:solidFill>
                  <a:sysClr val="windowText" lastClr="000000"/>
                </a:solidFill>
                <a:cs typeface="Arial"/>
              </a:rPr>
              <a:t> </a:t>
            </a:r>
            <a:r>
              <a:rPr lang="ru-RU" sz="2600" b="1" kern="0" spc="-10" dirty="0">
                <a:solidFill>
                  <a:sysClr val="windowText" lastClr="000000"/>
                </a:solidFill>
                <a:cs typeface="Arial"/>
              </a:rPr>
              <a:t>гигиенической</a:t>
            </a:r>
            <a:r>
              <a:rPr lang="ru-RU" sz="2600" b="1" kern="0" spc="-155" dirty="0">
                <a:solidFill>
                  <a:sysClr val="windowText" lastClr="000000"/>
                </a:solidFill>
                <a:cs typeface="Arial"/>
              </a:rPr>
              <a:t> </a:t>
            </a:r>
            <a:r>
              <a:rPr lang="ru-RU" sz="2600" b="1" kern="0" spc="-20" dirty="0">
                <a:solidFill>
                  <a:sysClr val="windowText" lastClr="000000"/>
                </a:solidFill>
                <a:cs typeface="Arial"/>
              </a:rPr>
              <a:t>подготовки</a:t>
            </a:r>
            <a:r>
              <a:rPr lang="ru-RU" sz="2600" b="1" kern="0" spc="-105" dirty="0">
                <a:solidFill>
                  <a:sysClr val="windowText" lastClr="000000"/>
                </a:solidFill>
                <a:cs typeface="Arial"/>
              </a:rPr>
              <a:t> </a:t>
            </a:r>
            <a:r>
              <a:rPr lang="ru-RU" sz="2600" b="1" kern="0" spc="-50" dirty="0" smtClean="0">
                <a:solidFill>
                  <a:sysClr val="windowText" lastClr="000000"/>
                </a:solidFill>
                <a:cs typeface="Arial"/>
              </a:rPr>
              <a:t>и</a:t>
            </a:r>
            <a:r>
              <a:rPr lang="ru-RU" sz="2600" kern="0" dirty="0" smtClean="0">
                <a:solidFill>
                  <a:sysClr val="windowText" lastClr="000000"/>
                </a:solidFill>
                <a:cs typeface="Arial"/>
              </a:rPr>
              <a:t> </a:t>
            </a:r>
            <a:r>
              <a:rPr lang="ru-RU" sz="2600" b="1" kern="0" dirty="0" smtClean="0">
                <a:solidFill>
                  <a:sysClr val="windowText" lastClr="000000"/>
                </a:solidFill>
                <a:cs typeface="Arial"/>
              </a:rPr>
              <a:t>аттестации</a:t>
            </a:r>
            <a:r>
              <a:rPr lang="ru-RU" sz="2600" b="1" kern="0" spc="-60" dirty="0" smtClean="0">
                <a:solidFill>
                  <a:sysClr val="windowText" lastClr="000000"/>
                </a:solidFill>
                <a:cs typeface="Arial"/>
              </a:rPr>
              <a:t> </a:t>
            </a:r>
            <a:r>
              <a:rPr lang="ru-RU" sz="2600" b="1" kern="0" spc="-10" dirty="0">
                <a:solidFill>
                  <a:sysClr val="windowText" lastClr="000000"/>
                </a:solidFill>
                <a:cs typeface="Arial"/>
              </a:rPr>
              <a:t>должностных</a:t>
            </a:r>
            <a:r>
              <a:rPr lang="ru-RU" sz="2600" b="1" kern="0" spc="-85" dirty="0">
                <a:solidFill>
                  <a:sysClr val="windowText" lastClr="000000"/>
                </a:solidFill>
                <a:cs typeface="Arial"/>
              </a:rPr>
              <a:t> </a:t>
            </a:r>
            <a:r>
              <a:rPr lang="ru-RU" sz="2600" b="1" kern="0" dirty="0">
                <a:solidFill>
                  <a:sysClr val="windowText" lastClr="000000"/>
                </a:solidFill>
                <a:cs typeface="Arial"/>
              </a:rPr>
              <a:t>лиц</a:t>
            </a:r>
            <a:r>
              <a:rPr lang="ru-RU" sz="2600" b="1" kern="0" spc="-105" dirty="0">
                <a:solidFill>
                  <a:sysClr val="windowText" lastClr="000000"/>
                </a:solidFill>
                <a:cs typeface="Arial"/>
              </a:rPr>
              <a:t> </a:t>
            </a:r>
            <a:r>
              <a:rPr lang="ru-RU" sz="2600" b="1" kern="0" dirty="0">
                <a:solidFill>
                  <a:sysClr val="windowText" lastClr="000000"/>
                </a:solidFill>
                <a:cs typeface="Arial"/>
              </a:rPr>
              <a:t>и</a:t>
            </a:r>
            <a:r>
              <a:rPr lang="ru-RU" sz="2600" b="1" kern="0" spc="-114" dirty="0">
                <a:solidFill>
                  <a:sysClr val="windowText" lastClr="000000"/>
                </a:solidFill>
                <a:cs typeface="Arial"/>
              </a:rPr>
              <a:t> </a:t>
            </a:r>
            <a:r>
              <a:rPr lang="ru-RU" sz="2600" b="1" kern="0" spc="-10" dirty="0">
                <a:solidFill>
                  <a:sysClr val="windowText" lastClr="000000"/>
                </a:solidFill>
                <a:cs typeface="Arial"/>
              </a:rPr>
              <a:t>работников</a:t>
            </a:r>
            <a:r>
              <a:rPr lang="ru-RU" sz="2600" b="1" kern="0" spc="-75" dirty="0">
                <a:solidFill>
                  <a:sysClr val="windowText" lastClr="000000"/>
                </a:solidFill>
                <a:cs typeface="Arial"/>
              </a:rPr>
              <a:t> </a:t>
            </a:r>
            <a:r>
              <a:rPr lang="ru-RU" sz="2600" b="1" kern="0" spc="-10" dirty="0">
                <a:solidFill>
                  <a:sysClr val="windowText" lastClr="000000"/>
                </a:solidFill>
                <a:cs typeface="Arial"/>
              </a:rPr>
              <a:t>организаций,</a:t>
            </a:r>
            <a:r>
              <a:rPr lang="ru-RU" sz="2600" b="1" kern="0" spc="-110" dirty="0">
                <a:solidFill>
                  <a:sysClr val="windowText" lastClr="000000"/>
                </a:solidFill>
                <a:cs typeface="Arial"/>
              </a:rPr>
              <a:t> </a:t>
            </a:r>
            <a:r>
              <a:rPr lang="ru-RU" sz="2600" b="1" kern="0" spc="-10" dirty="0" smtClean="0">
                <a:solidFill>
                  <a:sysClr val="windowText" lastClr="000000"/>
                </a:solidFill>
                <a:cs typeface="Arial"/>
              </a:rPr>
              <a:t>деятельность</a:t>
            </a:r>
            <a:r>
              <a:rPr lang="ru-RU" sz="2600" b="1" kern="0" dirty="0" smtClean="0">
                <a:solidFill>
                  <a:sysClr val="windowText" lastClr="000000"/>
                </a:solidFill>
                <a:cs typeface="Arial"/>
              </a:rPr>
              <a:t> </a:t>
            </a:r>
            <a:r>
              <a:rPr lang="ru-RU" sz="2600" b="1" kern="0" spc="-20" dirty="0" smtClean="0">
                <a:solidFill>
                  <a:sysClr val="windowText" lastClr="000000"/>
                </a:solidFill>
                <a:cs typeface="Arial"/>
              </a:rPr>
              <a:t>которых</a:t>
            </a:r>
            <a:r>
              <a:rPr lang="ru-RU" sz="2600" b="1" kern="0" spc="-70" dirty="0" smtClean="0">
                <a:solidFill>
                  <a:sysClr val="windowText" lastClr="000000"/>
                </a:solidFill>
                <a:cs typeface="Arial"/>
              </a:rPr>
              <a:t> </a:t>
            </a:r>
            <a:r>
              <a:rPr lang="ru-RU" sz="2600" b="1" kern="0" dirty="0">
                <a:solidFill>
                  <a:sysClr val="windowText" lastClr="000000"/>
                </a:solidFill>
                <a:cs typeface="Arial"/>
              </a:rPr>
              <a:t>связана</a:t>
            </a:r>
            <a:r>
              <a:rPr lang="ru-RU" sz="2600" b="1" kern="0" spc="-95" dirty="0">
                <a:solidFill>
                  <a:sysClr val="windowText" lastClr="000000"/>
                </a:solidFill>
                <a:cs typeface="Arial"/>
              </a:rPr>
              <a:t> </a:t>
            </a:r>
            <a:r>
              <a:rPr lang="ru-RU" sz="2600" b="1" kern="0" spc="-95" dirty="0" smtClean="0">
                <a:solidFill>
                  <a:sysClr val="windowText" lastClr="000000"/>
                </a:solidFill>
                <a:cs typeface="Arial"/>
              </a:rPr>
              <a:t>с </a:t>
            </a:r>
            <a:r>
              <a:rPr lang="ru-RU" sz="2600" b="1" kern="0" dirty="0" smtClean="0">
                <a:solidFill>
                  <a:srgbClr val="C8201E"/>
                </a:solidFill>
                <a:cs typeface="Arial"/>
              </a:rPr>
              <a:t>воспитанием </a:t>
            </a:r>
            <a:r>
              <a:rPr lang="ru-RU" sz="2600" b="1" kern="0" dirty="0">
                <a:solidFill>
                  <a:srgbClr val="C8201E"/>
                </a:solidFill>
                <a:cs typeface="Arial"/>
              </a:rPr>
              <a:t>и обучением </a:t>
            </a:r>
            <a:r>
              <a:rPr lang="ru-RU" sz="2600" b="1" kern="0" dirty="0" smtClean="0">
                <a:solidFill>
                  <a:srgbClr val="C8201E"/>
                </a:solidFill>
                <a:cs typeface="Arial"/>
              </a:rPr>
              <a:t>детей </a:t>
            </a:r>
            <a:r>
              <a:rPr lang="ru-RU" sz="2600" b="1" kern="0" spc="-10" dirty="0" smtClean="0">
                <a:solidFill>
                  <a:sysClr val="windowText" lastClr="000000"/>
                </a:solidFill>
                <a:cs typeface="Arial"/>
              </a:rPr>
              <a:t>гигиеническая </a:t>
            </a:r>
            <a:r>
              <a:rPr lang="ru-RU" sz="2600" b="1" kern="0" spc="-20" dirty="0">
                <a:solidFill>
                  <a:sysClr val="windowText" lastClr="000000"/>
                </a:solidFill>
                <a:cs typeface="Arial"/>
              </a:rPr>
              <a:t>подготовка</a:t>
            </a:r>
            <a:r>
              <a:rPr lang="ru-RU" sz="2600" b="1" kern="0" spc="-110" dirty="0">
                <a:solidFill>
                  <a:sysClr val="windowText" lastClr="000000"/>
                </a:solidFill>
                <a:cs typeface="Arial"/>
              </a:rPr>
              <a:t> </a:t>
            </a:r>
            <a:r>
              <a:rPr lang="ru-RU" sz="2600" b="1" kern="0" spc="-10" dirty="0">
                <a:solidFill>
                  <a:sysClr val="windowText" lastClr="000000"/>
                </a:solidFill>
                <a:cs typeface="Arial"/>
              </a:rPr>
              <a:t>проводится</a:t>
            </a:r>
            <a:r>
              <a:rPr lang="ru-RU" sz="2600" b="1" kern="0" spc="-105" dirty="0">
                <a:solidFill>
                  <a:sysClr val="windowText" lastClr="000000"/>
                </a:solidFill>
                <a:cs typeface="Arial"/>
              </a:rPr>
              <a:t> </a:t>
            </a:r>
            <a:r>
              <a:rPr lang="ru-RU" sz="2600" b="1" u="sng" kern="0" dirty="0">
                <a:solidFill>
                  <a:srgbClr val="C8201E"/>
                </a:solidFill>
                <a:uFill>
                  <a:solidFill>
                    <a:srgbClr val="C8201E"/>
                  </a:solidFill>
                </a:uFill>
                <a:cs typeface="Arial"/>
              </a:rPr>
              <a:t>при</a:t>
            </a:r>
            <a:r>
              <a:rPr lang="ru-RU" sz="2600" b="1" u="sng" kern="0" spc="-150" dirty="0">
                <a:solidFill>
                  <a:srgbClr val="C8201E"/>
                </a:solidFill>
                <a:uFill>
                  <a:solidFill>
                    <a:srgbClr val="C8201E"/>
                  </a:solidFill>
                </a:uFill>
                <a:cs typeface="Arial"/>
              </a:rPr>
              <a:t> </a:t>
            </a:r>
            <a:r>
              <a:rPr lang="ru-RU" sz="2600" b="1" u="sng" kern="0" spc="-10" dirty="0">
                <a:solidFill>
                  <a:srgbClr val="C8201E"/>
                </a:solidFill>
                <a:uFill>
                  <a:solidFill>
                    <a:srgbClr val="C8201E"/>
                  </a:solidFill>
                </a:uFill>
                <a:cs typeface="Arial"/>
              </a:rPr>
              <a:t>приеме</a:t>
            </a:r>
            <a:r>
              <a:rPr lang="ru-RU" sz="2600" b="1" u="sng" kern="0" spc="-10" dirty="0">
                <a:solidFill>
                  <a:srgbClr val="C8201E"/>
                </a:solidFill>
                <a:cs typeface="Arial"/>
              </a:rPr>
              <a:t> </a:t>
            </a:r>
            <a:r>
              <a:rPr lang="ru-RU" sz="2600" b="1" u="sng" kern="0" dirty="0">
                <a:solidFill>
                  <a:srgbClr val="C8201E"/>
                </a:solidFill>
                <a:uFill>
                  <a:solidFill>
                    <a:srgbClr val="C8201E"/>
                  </a:solidFill>
                </a:uFill>
                <a:cs typeface="Arial"/>
              </a:rPr>
              <a:t>на</a:t>
            </a:r>
            <a:r>
              <a:rPr lang="ru-RU" sz="2600" b="1" u="sng" kern="0" spc="-75" dirty="0">
                <a:solidFill>
                  <a:srgbClr val="C8201E"/>
                </a:solidFill>
                <a:uFill>
                  <a:solidFill>
                    <a:srgbClr val="C8201E"/>
                  </a:solidFill>
                </a:uFill>
                <a:cs typeface="Arial"/>
              </a:rPr>
              <a:t> </a:t>
            </a:r>
            <a:r>
              <a:rPr lang="ru-RU" sz="2600" b="1" u="sng" kern="0" dirty="0">
                <a:solidFill>
                  <a:srgbClr val="C8201E"/>
                </a:solidFill>
                <a:uFill>
                  <a:solidFill>
                    <a:srgbClr val="C8201E"/>
                  </a:solidFill>
                </a:uFill>
                <a:cs typeface="Arial"/>
              </a:rPr>
              <a:t>работу</a:t>
            </a:r>
            <a:r>
              <a:rPr lang="ru-RU" sz="2600" b="1" kern="0" spc="-20" dirty="0">
                <a:solidFill>
                  <a:srgbClr val="C8201E"/>
                </a:solidFill>
                <a:cs typeface="Arial"/>
              </a:rPr>
              <a:t> </a:t>
            </a:r>
            <a:r>
              <a:rPr lang="ru-RU" sz="2600" b="1" kern="0" dirty="0">
                <a:solidFill>
                  <a:sysClr val="windowText" lastClr="000000"/>
                </a:solidFill>
                <a:cs typeface="Arial"/>
              </a:rPr>
              <a:t>и</a:t>
            </a:r>
            <a:r>
              <a:rPr lang="ru-RU" sz="2600" b="1" kern="0" spc="-60" dirty="0">
                <a:solidFill>
                  <a:sysClr val="windowText" lastClr="000000"/>
                </a:solidFill>
                <a:cs typeface="Arial"/>
              </a:rPr>
              <a:t> </a:t>
            </a:r>
            <a:r>
              <a:rPr lang="ru-RU" sz="2600" b="1" kern="0" dirty="0">
                <a:solidFill>
                  <a:sysClr val="windowText" lastClr="000000"/>
                </a:solidFill>
                <a:cs typeface="Arial"/>
              </a:rPr>
              <a:t>в</a:t>
            </a:r>
            <a:r>
              <a:rPr lang="ru-RU" sz="2600" b="1" kern="0" spc="-65" dirty="0">
                <a:solidFill>
                  <a:sysClr val="windowText" lastClr="000000"/>
                </a:solidFill>
                <a:cs typeface="Arial"/>
              </a:rPr>
              <a:t> </a:t>
            </a:r>
            <a:r>
              <a:rPr lang="ru-RU" sz="2600" b="1" kern="0" spc="-10" dirty="0">
                <a:solidFill>
                  <a:sysClr val="windowText" lastClr="000000"/>
                </a:solidFill>
                <a:cs typeface="Arial"/>
              </a:rPr>
              <a:t>дальнейшем</a:t>
            </a:r>
            <a:r>
              <a:rPr lang="ru-RU" sz="2600" b="1" kern="0" spc="-50" dirty="0">
                <a:solidFill>
                  <a:sysClr val="windowText" lastClr="000000"/>
                </a:solidFill>
                <a:cs typeface="Arial"/>
              </a:rPr>
              <a:t> </a:t>
            </a:r>
            <a:r>
              <a:rPr lang="ru-RU" sz="2600" b="1" kern="0" spc="-50" dirty="0" smtClean="0">
                <a:solidFill>
                  <a:sysClr val="windowText" lastClr="000000"/>
                </a:solidFill>
                <a:cs typeface="Arial"/>
              </a:rPr>
              <a:t>с</a:t>
            </a:r>
            <a:r>
              <a:rPr lang="ru-RU" sz="2600" kern="0" dirty="0" smtClean="0">
                <a:solidFill>
                  <a:sysClr val="windowText" lastClr="000000"/>
                </a:solidFill>
                <a:cs typeface="Arial"/>
              </a:rPr>
              <a:t> </a:t>
            </a:r>
            <a:r>
              <a:rPr lang="ru-RU" sz="2600" b="1" kern="0" spc="-10" dirty="0" smtClean="0">
                <a:solidFill>
                  <a:sysClr val="windowText" lastClr="000000"/>
                </a:solidFill>
                <a:cs typeface="Arial"/>
              </a:rPr>
              <a:t>периодичностью </a:t>
            </a:r>
            <a:r>
              <a:rPr lang="ru-RU" sz="2600" b="1" u="sng" kern="0" dirty="0">
                <a:solidFill>
                  <a:srgbClr val="C8201E"/>
                </a:solidFill>
                <a:uFill>
                  <a:solidFill>
                    <a:srgbClr val="C8201E"/>
                  </a:solidFill>
                </a:uFill>
                <a:cs typeface="Arial"/>
              </a:rPr>
              <a:t>1</a:t>
            </a:r>
            <a:r>
              <a:rPr lang="ru-RU" sz="2600" b="1" u="sng" kern="0" spc="-65" dirty="0" smtClean="0">
                <a:solidFill>
                  <a:srgbClr val="C8201E"/>
                </a:solidFill>
                <a:uFill>
                  <a:solidFill>
                    <a:srgbClr val="C8201E"/>
                  </a:solidFill>
                </a:uFill>
                <a:cs typeface="Arial"/>
              </a:rPr>
              <a:t> </a:t>
            </a:r>
            <a:r>
              <a:rPr lang="ru-RU" sz="2600" b="1" u="sng" kern="0" dirty="0">
                <a:solidFill>
                  <a:srgbClr val="C8201E"/>
                </a:solidFill>
                <a:uFill>
                  <a:solidFill>
                    <a:srgbClr val="C8201E"/>
                  </a:solidFill>
                </a:uFill>
                <a:cs typeface="Arial"/>
              </a:rPr>
              <a:t>раз</a:t>
            </a:r>
            <a:r>
              <a:rPr lang="ru-RU" sz="2600" b="1" u="sng" kern="0" spc="-65" dirty="0">
                <a:solidFill>
                  <a:srgbClr val="C8201E"/>
                </a:solidFill>
                <a:uFill>
                  <a:solidFill>
                    <a:srgbClr val="C8201E"/>
                  </a:solidFill>
                </a:uFill>
                <a:cs typeface="Arial"/>
              </a:rPr>
              <a:t> </a:t>
            </a:r>
            <a:r>
              <a:rPr lang="ru-RU" sz="2600" b="1" u="sng" kern="0" dirty="0" smtClean="0">
                <a:solidFill>
                  <a:srgbClr val="C8201E"/>
                </a:solidFill>
                <a:uFill>
                  <a:solidFill>
                    <a:srgbClr val="C8201E"/>
                  </a:solidFill>
                </a:uFill>
                <a:cs typeface="Arial"/>
              </a:rPr>
              <a:t>в 2</a:t>
            </a:r>
            <a:r>
              <a:rPr lang="ru-RU" sz="2600" b="1" u="sng" kern="0" spc="-60" dirty="0" smtClean="0">
                <a:solidFill>
                  <a:srgbClr val="C8201E"/>
                </a:solidFill>
                <a:uFill>
                  <a:solidFill>
                    <a:srgbClr val="C8201E"/>
                  </a:solidFill>
                </a:uFill>
                <a:cs typeface="Arial"/>
              </a:rPr>
              <a:t> </a:t>
            </a:r>
            <a:r>
              <a:rPr lang="ru-RU" sz="2600" b="1" u="sng" kern="0" spc="-20" dirty="0" smtClean="0">
                <a:solidFill>
                  <a:srgbClr val="C8201E"/>
                </a:solidFill>
                <a:uFill>
                  <a:solidFill>
                    <a:srgbClr val="C8201E"/>
                  </a:solidFill>
                </a:uFill>
                <a:cs typeface="Arial"/>
              </a:rPr>
              <a:t>года</a:t>
            </a:r>
            <a:r>
              <a:rPr lang="ru-RU" sz="2600" b="1" u="sng" kern="0" spc="-20" dirty="0">
                <a:solidFill>
                  <a:srgbClr val="C8201E"/>
                </a:solidFill>
                <a:uFill>
                  <a:solidFill>
                    <a:srgbClr val="C8201E"/>
                  </a:solidFill>
                </a:uFill>
                <a:cs typeface="Arial"/>
              </a:rPr>
              <a:t>. </a:t>
            </a:r>
            <a:endParaRPr lang="ru-RU" sz="2600" b="1" u="sng" kern="0" spc="-20" dirty="0" smtClean="0">
              <a:solidFill>
                <a:srgbClr val="C8201E"/>
              </a:solidFill>
              <a:uFill>
                <a:solidFill>
                  <a:srgbClr val="C8201E"/>
                </a:solidFill>
              </a:uFill>
              <a:cs typeface="Arial"/>
            </a:endParaRPr>
          </a:p>
          <a:p>
            <a:pPr marL="100965" lvl="0" indent="0">
              <a:lnSpc>
                <a:spcPts val="2900"/>
              </a:lnSpc>
              <a:spcBef>
                <a:spcPts val="95"/>
              </a:spcBef>
              <a:buNone/>
            </a:pPr>
            <a:r>
              <a:rPr lang="ru-RU" sz="2600" b="1" kern="0" spc="-20" dirty="0" smtClean="0">
                <a:uFill>
                  <a:solidFill>
                    <a:srgbClr val="C8201E"/>
                  </a:solidFill>
                </a:uFill>
                <a:cs typeface="Arial"/>
              </a:rPr>
              <a:t>Работы</a:t>
            </a:r>
            <a:r>
              <a:rPr lang="ru-RU" sz="2600" b="1" kern="0" spc="-20" dirty="0">
                <a:uFill>
                  <a:solidFill>
                    <a:srgbClr val="C8201E"/>
                  </a:solidFill>
                </a:uFill>
                <a:cs typeface="Arial"/>
              </a:rPr>
              <a:t>, где </a:t>
            </a:r>
            <a:r>
              <a:rPr lang="ru-RU" sz="2600" b="1" kern="0" spc="-20" dirty="0" smtClean="0">
                <a:uFill>
                  <a:solidFill>
                    <a:srgbClr val="C8201E"/>
                  </a:solidFill>
                </a:uFill>
                <a:cs typeface="Arial"/>
              </a:rPr>
              <a:t>имеется </a:t>
            </a:r>
            <a:r>
              <a:rPr lang="ru-RU" sz="2600" b="1" u="sng" kern="0" spc="-20" dirty="0" smtClean="0">
                <a:solidFill>
                  <a:srgbClr val="C8201E"/>
                </a:solidFill>
                <a:uFill>
                  <a:solidFill>
                    <a:srgbClr val="C8201E"/>
                  </a:solidFill>
                </a:uFill>
                <a:cs typeface="Arial"/>
              </a:rPr>
              <a:t>контакт </a:t>
            </a:r>
            <a:r>
              <a:rPr lang="ru-RU" sz="2600" b="1" u="sng" kern="0" spc="-20" dirty="0">
                <a:solidFill>
                  <a:srgbClr val="C8201E"/>
                </a:solidFill>
                <a:uFill>
                  <a:solidFill>
                    <a:srgbClr val="C8201E"/>
                  </a:solidFill>
                </a:uFill>
                <a:cs typeface="Arial"/>
              </a:rPr>
              <a:t>с </a:t>
            </a:r>
            <a:r>
              <a:rPr lang="ru-RU" sz="2600" b="1" u="sng" kern="0" spc="-20" dirty="0" smtClean="0">
                <a:solidFill>
                  <a:srgbClr val="C8201E"/>
                </a:solidFill>
                <a:uFill>
                  <a:solidFill>
                    <a:srgbClr val="C8201E"/>
                  </a:solidFill>
                </a:uFill>
                <a:cs typeface="Arial"/>
              </a:rPr>
              <a:t>пищевыми продуктами </a:t>
            </a:r>
            <a:r>
              <a:rPr lang="ru-RU" sz="2600" b="1" u="sng" kern="0" spc="-20" dirty="0">
                <a:solidFill>
                  <a:srgbClr val="C8201E"/>
                </a:solidFill>
                <a:uFill>
                  <a:solidFill>
                    <a:srgbClr val="C8201E"/>
                  </a:solidFill>
                </a:uFill>
                <a:cs typeface="Arial"/>
              </a:rPr>
              <a:t>в</a:t>
            </a:r>
          </a:p>
          <a:p>
            <a:pPr marL="100965" lvl="0" indent="0">
              <a:lnSpc>
                <a:spcPts val="2900"/>
              </a:lnSpc>
              <a:spcBef>
                <a:spcPts val="95"/>
              </a:spcBef>
              <a:buNone/>
            </a:pPr>
            <a:r>
              <a:rPr lang="ru-RU" sz="2600" b="1" u="sng" kern="0" spc="-20" dirty="0">
                <a:solidFill>
                  <a:srgbClr val="C8201E"/>
                </a:solidFill>
                <a:uFill>
                  <a:solidFill>
                    <a:srgbClr val="C8201E"/>
                  </a:solidFill>
                </a:uFill>
                <a:cs typeface="Arial"/>
              </a:rPr>
              <a:t>процессе их производства, хранения и </a:t>
            </a:r>
            <a:r>
              <a:rPr lang="ru-RU" sz="2600" b="1" u="sng" kern="0" spc="-20" dirty="0" smtClean="0">
                <a:solidFill>
                  <a:srgbClr val="C8201E"/>
                </a:solidFill>
                <a:uFill>
                  <a:solidFill>
                    <a:srgbClr val="C8201E"/>
                  </a:solidFill>
                </a:uFill>
                <a:cs typeface="Arial"/>
              </a:rPr>
              <a:t>реализации – 1 раз в год.</a:t>
            </a:r>
            <a:endParaRPr lang="ru-RU" sz="2600" b="1" u="sng" kern="0" spc="-20" dirty="0">
              <a:solidFill>
                <a:srgbClr val="C8201E"/>
              </a:solidFill>
              <a:uFill>
                <a:solidFill>
                  <a:srgbClr val="C8201E"/>
                </a:solidFill>
              </a:uFill>
              <a:cs typeface="Arial"/>
            </a:endParaRPr>
          </a:p>
          <a:p>
            <a:pPr marL="100965" lvl="0" indent="0">
              <a:lnSpc>
                <a:spcPts val="2900"/>
              </a:lnSpc>
              <a:spcBef>
                <a:spcPts val="95"/>
              </a:spcBef>
              <a:buNone/>
            </a:pPr>
            <a:endParaRPr lang="ru-RU" sz="2600" dirty="0"/>
          </a:p>
        </p:txBody>
      </p:sp>
      <p:sp>
        <p:nvSpPr>
          <p:cNvPr id="4" name="Заголовок 3"/>
          <p:cNvSpPr txBox="1">
            <a:spLocks noGrp="1"/>
          </p:cNvSpPr>
          <p:nvPr>
            <p:ph type="title"/>
          </p:nvPr>
        </p:nvSpPr>
        <p:spPr>
          <a:xfrm>
            <a:off x="838200" y="120759"/>
            <a:ext cx="10515600" cy="900000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</a:rPr>
              <a:t>ПРОФЕССИОНАЛЬНАЯ ГИГИЕНИЧЕСКАЯ ПОДГОТОВКА И АТТЕСТАЦИЯ </a:t>
            </a:r>
            <a:endParaRPr lang="ru-RU" sz="3600" b="1" dirty="0">
              <a:solidFill>
                <a:schemeClr val="tx1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23738" y="1442545"/>
            <a:ext cx="3468414" cy="34684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7567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353312"/>
            <a:ext cx="10515600" cy="5355306"/>
          </a:xfrm>
        </p:spPr>
        <p:txBody>
          <a:bodyPr/>
          <a:lstStyle/>
          <a:p>
            <a:pPr algn="just"/>
            <a:r>
              <a:rPr lang="ru-RU" dirty="0"/>
              <a:t>Ш</a:t>
            </a:r>
            <a:r>
              <a:rPr lang="ru-RU" dirty="0" smtClean="0"/>
              <a:t>ироко распространенная инфекция, вызываемая различными серологическими вариантами бактерий рода </a:t>
            </a:r>
            <a:r>
              <a:rPr lang="ru-RU" dirty="0" err="1" smtClean="0"/>
              <a:t>Salmonella</a:t>
            </a:r>
            <a:r>
              <a:rPr lang="ru-RU" dirty="0" smtClean="0"/>
              <a:t> </a:t>
            </a:r>
            <a:r>
              <a:rPr lang="ru-RU" dirty="0"/>
              <a:t>вида </a:t>
            </a:r>
            <a:r>
              <a:rPr lang="ru-RU" i="1" dirty="0" err="1"/>
              <a:t>enterica</a:t>
            </a:r>
            <a:r>
              <a:rPr lang="ru-RU" dirty="0"/>
              <a:t> (различными серологическими вариантами)</a:t>
            </a:r>
            <a:r>
              <a:rPr lang="ru-RU" dirty="0" smtClean="0"/>
              <a:t>.</a:t>
            </a:r>
          </a:p>
          <a:p>
            <a:pPr algn="just"/>
            <a:r>
              <a:rPr lang="ru-RU" b="0" i="0" dirty="0" smtClean="0">
                <a:solidFill>
                  <a:srgbClr val="242424"/>
                </a:solidFill>
                <a:effectLst/>
              </a:rPr>
              <a:t>Инкубационный период колеблется от 2 - 6 часов до 2 - 3 календарных дней. При бытовом пути передачи он может увеличиваться до 4 - 7 календарных дней.*</a:t>
            </a:r>
          </a:p>
          <a:p>
            <a:pPr algn="just"/>
            <a:endParaRPr lang="ru-RU" dirty="0">
              <a:solidFill>
                <a:srgbClr val="242424"/>
              </a:solidFill>
            </a:endParaRPr>
          </a:p>
          <a:p>
            <a:pPr algn="just"/>
            <a:endParaRPr lang="ru-RU" dirty="0" smtClean="0">
              <a:solidFill>
                <a:srgbClr val="242424"/>
              </a:solidFill>
            </a:endParaRPr>
          </a:p>
          <a:p>
            <a:pPr marL="0" indent="0">
              <a:buNone/>
            </a:pPr>
            <a:endParaRPr lang="ru-RU" sz="2400" dirty="0" smtClean="0"/>
          </a:p>
          <a:p>
            <a:pPr marL="0" indent="0">
              <a:buNone/>
            </a:pPr>
            <a:endParaRPr lang="ru-RU" sz="2400" dirty="0" smtClean="0"/>
          </a:p>
          <a:p>
            <a:pPr marL="0" indent="0">
              <a:buNone/>
            </a:pPr>
            <a:r>
              <a:rPr lang="ru-RU" sz="2400" dirty="0" smtClean="0"/>
              <a:t>*</a:t>
            </a:r>
            <a:r>
              <a:rPr lang="ru-RU" sz="2400" b="1" dirty="0"/>
              <a:t>СанПиН 3.3686-21 "Санитарно-эпидемиологические требования по профилактике инфекционных болезней"</a:t>
            </a: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919681" y="437553"/>
            <a:ext cx="10515600" cy="720000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САЛЬМОНЕЛЛЕЗ – ЭТО </a:t>
            </a:r>
            <a:endParaRPr lang="ru-RU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5913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271016"/>
            <a:ext cx="10515600" cy="4905947"/>
          </a:xfrm>
        </p:spPr>
        <p:txBody>
          <a:bodyPr>
            <a:normAutofit fontScale="92500"/>
          </a:bodyPr>
          <a:lstStyle/>
          <a:p>
            <a:pPr algn="just"/>
            <a:r>
              <a:rPr lang="ru-RU" dirty="0" smtClean="0"/>
              <a:t>Наиболее </a:t>
            </a:r>
            <a:r>
              <a:rPr lang="ru-RU" dirty="0" err="1"/>
              <a:t>эпидемически</a:t>
            </a:r>
            <a:r>
              <a:rPr lang="ru-RU" dirty="0"/>
              <a:t> значимыми </a:t>
            </a:r>
            <a:r>
              <a:rPr lang="ru-RU" b="1" dirty="0"/>
              <a:t>источниками</a:t>
            </a:r>
            <a:r>
              <a:rPr lang="ru-RU" dirty="0"/>
              <a:t> возбудителя в настоящее время являются </a:t>
            </a:r>
            <a:r>
              <a:rPr lang="ru-RU" b="1" dirty="0"/>
              <a:t>куры, крупный рогатый скот и свиньи. </a:t>
            </a:r>
            <a:r>
              <a:rPr lang="ru-RU" dirty="0"/>
              <a:t>На отдельных территориях, характеризующихся национальными особенностями питания, в качестве источников могут выступать мелкий рогатый скот и лошади. </a:t>
            </a:r>
            <a:r>
              <a:rPr lang="ru-RU" b="1" dirty="0"/>
              <a:t>Грызуны</a:t>
            </a:r>
            <a:r>
              <a:rPr lang="ru-RU" dirty="0"/>
              <a:t>, в первую очередь крысы и мыши, также представляют собой </a:t>
            </a:r>
            <a:r>
              <a:rPr lang="ru-RU" b="1" dirty="0"/>
              <a:t>природный резервуар сальмонелл.</a:t>
            </a:r>
          </a:p>
          <a:p>
            <a:pPr algn="just"/>
            <a:r>
              <a:rPr lang="ru-RU" dirty="0"/>
              <a:t>Доказана роль </a:t>
            </a:r>
            <a:r>
              <a:rPr lang="ru-RU" b="1" u="sng" dirty="0"/>
              <a:t>человека</a:t>
            </a:r>
            <a:r>
              <a:rPr lang="ru-RU" dirty="0"/>
              <a:t> как </a:t>
            </a:r>
            <a:r>
              <a:rPr lang="ru-RU" b="1" u="sng" dirty="0"/>
              <a:t>источника возбудителя инфекции</a:t>
            </a:r>
            <a:r>
              <a:rPr lang="ru-RU" dirty="0"/>
              <a:t>. Наибольшую опасность сальмонеллез представляет для детей раннего возраста, пожилых людей и лиц с ослабленным иммунитетом. </a:t>
            </a:r>
            <a:r>
              <a:rPr lang="ru-RU" b="1" dirty="0">
                <a:solidFill>
                  <a:srgbClr val="FF0000"/>
                </a:solidFill>
              </a:rPr>
              <a:t>Инфицированный человек (особенно бессимптомный носитель) представляет особую опасность в том случае, если он имеет отношение к приготовлению и раздаче пищи, а также продаже пищевых продуктов.</a:t>
            </a:r>
          </a:p>
          <a:p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38200" y="118785"/>
            <a:ext cx="10515600" cy="720000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САЛЬМОНЕЛЛЕЗ</a:t>
            </a:r>
            <a:endParaRPr lang="ru-RU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0277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95668" y="1437962"/>
            <a:ext cx="11119104" cy="5257800"/>
          </a:xfrm>
        </p:spPr>
        <p:txBody>
          <a:bodyPr>
            <a:normAutofit fontScale="85000" lnSpcReduction="20000"/>
          </a:bodyPr>
          <a:lstStyle/>
          <a:p>
            <a:pPr algn="just"/>
            <a:endParaRPr lang="ru-RU" sz="3200" dirty="0" smtClean="0"/>
          </a:p>
          <a:p>
            <a:pPr algn="just"/>
            <a:endParaRPr lang="ru-RU" sz="3200" dirty="0" smtClean="0"/>
          </a:p>
          <a:p>
            <a:pPr algn="just"/>
            <a:endParaRPr lang="ru-RU" sz="3200" dirty="0"/>
          </a:p>
          <a:p>
            <a:pPr algn="just"/>
            <a:r>
              <a:rPr lang="ru-RU" sz="3200" b="1" dirty="0" smtClean="0"/>
              <a:t>Факторами </a:t>
            </a:r>
            <a:r>
              <a:rPr lang="ru-RU" sz="3200" b="1" dirty="0"/>
              <a:t>передачи </a:t>
            </a:r>
            <a:r>
              <a:rPr lang="ru-RU" sz="3200" dirty="0"/>
              <a:t>возбудителя являются пищевые продукты: </a:t>
            </a:r>
            <a:r>
              <a:rPr lang="ru-RU" sz="3200" b="1" dirty="0"/>
              <a:t>мясо и мясопродукты, яйца и кремовые изделия, майонез и сухой яичный порошок. </a:t>
            </a:r>
            <a:endParaRPr lang="ru-RU" sz="3200" b="1" dirty="0" smtClean="0"/>
          </a:p>
          <a:p>
            <a:pPr algn="just"/>
            <a:r>
              <a:rPr lang="ru-RU" sz="3200" dirty="0" smtClean="0"/>
              <a:t>Передача </a:t>
            </a:r>
            <a:r>
              <a:rPr lang="ru-RU" sz="3200" dirty="0"/>
              <a:t>возбудителя возможна пылевым путем при вдыхании воздуха, содержащего контаминированный возбудителем аэрозоль</a:t>
            </a:r>
            <a:r>
              <a:rPr lang="ru-RU" sz="3200" dirty="0" smtClean="0"/>
              <a:t>.</a:t>
            </a:r>
          </a:p>
          <a:p>
            <a:pPr algn="just"/>
            <a:r>
              <a:rPr lang="ru-RU" sz="3200" dirty="0"/>
              <a:t>При комнатной температуре бактерии активно размножаются в пищевых продуктах, особенно мясных и молочных, при этом </a:t>
            </a:r>
            <a:r>
              <a:rPr lang="ru-RU" sz="3200" b="1" u="sng" dirty="0"/>
              <a:t>внешний вид и вкус пищи не меняется.</a:t>
            </a:r>
          </a:p>
          <a:p>
            <a:pPr algn="just"/>
            <a:r>
              <a:rPr lang="ru-RU" sz="3200" dirty="0"/>
              <a:t>Сальмонеллы не погибают и при консервации, если концентрация поваренной соли составляет от 2-18%. Губительной для сальмонелл является только высокая температура — </a:t>
            </a:r>
            <a:r>
              <a:rPr lang="ru-RU" sz="3200" b="1" u="sng" dirty="0"/>
              <a:t>кипячение их убивает мгновенно.</a:t>
            </a:r>
          </a:p>
          <a:p>
            <a:pPr algn="just"/>
            <a:endParaRPr lang="ru-RU" sz="3200" dirty="0"/>
          </a:p>
          <a:p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83920" y="87054"/>
            <a:ext cx="10515600" cy="756000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САЛЬМОНЕЛЛЕЗ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663351" y="1545020"/>
            <a:ext cx="5328592" cy="288032"/>
          </a:xfrm>
          <a:prstGeom prst="rect">
            <a:avLst/>
          </a:prstGeom>
          <a:gradFill rotWithShape="1">
            <a:gsLst>
              <a:gs pos="0">
                <a:srgbClr val="C0504D">
                  <a:tint val="50000"/>
                  <a:satMod val="300000"/>
                </a:srgbClr>
              </a:gs>
              <a:gs pos="35000">
                <a:srgbClr val="C0504D">
                  <a:tint val="37000"/>
                  <a:satMod val="300000"/>
                </a:srgbClr>
              </a:gs>
              <a:gs pos="100000">
                <a:srgbClr val="C0504D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C0504D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600" b="1" kern="0" dirty="0" smtClean="0">
                <a:solidFill>
                  <a:prstClr val="black"/>
                </a:solidFill>
                <a:cs typeface="Arial" panose="020B0604020202020204" pitchFamily="34" charset="0"/>
              </a:rPr>
              <a:t>Сальмонеллез </a:t>
            </a:r>
            <a:r>
              <a:rPr kumimoji="0" lang="ru-RU" sz="16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Arial" panose="020B0604020202020204" pitchFamily="34" charset="0"/>
              </a:rPr>
              <a:t>имеет следующие пути заражения: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745392" y="2183118"/>
            <a:ext cx="2664296" cy="360040"/>
          </a:xfrm>
          <a:prstGeom prst="rect">
            <a:avLst/>
          </a:prstGeom>
          <a:gradFill rotWithShape="1">
            <a:gsLst>
              <a:gs pos="0">
                <a:srgbClr val="4BACC6">
                  <a:tint val="50000"/>
                  <a:satMod val="300000"/>
                </a:srgbClr>
              </a:gs>
              <a:gs pos="35000">
                <a:srgbClr val="4BACC6">
                  <a:tint val="37000"/>
                  <a:satMod val="300000"/>
                </a:srgbClr>
              </a:gs>
              <a:gs pos="100000">
                <a:srgbClr val="4BACC6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4BACC6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Arial" panose="020B0604020202020204" pitchFamily="34" charset="0"/>
              </a:rPr>
              <a:t>пищевой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8060424" y="2183118"/>
            <a:ext cx="2520280" cy="360040"/>
          </a:xfrm>
          <a:prstGeom prst="rect">
            <a:avLst/>
          </a:prstGeom>
          <a:gradFill rotWithShape="1">
            <a:gsLst>
              <a:gs pos="0">
                <a:srgbClr val="9BBB59">
                  <a:tint val="50000"/>
                  <a:satMod val="300000"/>
                </a:srgbClr>
              </a:gs>
              <a:gs pos="35000">
                <a:srgbClr val="9BBB59">
                  <a:tint val="37000"/>
                  <a:satMod val="300000"/>
                </a:srgbClr>
              </a:gs>
              <a:gs pos="100000">
                <a:srgbClr val="9BBB59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9BBB59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Arial" panose="020B0604020202020204" pitchFamily="34" charset="0"/>
              </a:rPr>
              <a:t>контактно-бытовой</a:t>
            </a:r>
            <a:r>
              <a:rPr kumimoji="0" lang="ru-RU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996653" y="987070"/>
            <a:ext cx="8661989" cy="378126"/>
          </a:xfrm>
          <a:prstGeom prst="rect">
            <a:avLst/>
          </a:prstGeom>
          <a:gradFill rotWithShape="1">
            <a:gsLst>
              <a:gs pos="0">
                <a:srgbClr val="F79646">
                  <a:tint val="50000"/>
                  <a:satMod val="300000"/>
                </a:srgbClr>
              </a:gs>
              <a:gs pos="35000">
                <a:srgbClr val="F79646">
                  <a:tint val="37000"/>
                  <a:satMod val="300000"/>
                </a:srgbClr>
              </a:gs>
              <a:gs pos="100000">
                <a:srgbClr val="F79646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F79646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1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Arial" panose="020B0604020202020204" pitchFamily="34" charset="0"/>
              </a:rPr>
              <a:t>Основной механизм передачи сальмонеллеза</a:t>
            </a:r>
            <a:r>
              <a:rPr kumimoji="0" lang="ru-RU" sz="1600" b="1" i="0" u="none" strike="noStrike" kern="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Arial" panose="020B0604020202020204" pitchFamily="34" charset="0"/>
              </a:rPr>
              <a:t> – фекально-оральный</a:t>
            </a:r>
            <a:endParaRPr kumimoji="0" lang="ru-RU" sz="1600" b="1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+mn-ea"/>
              <a:cs typeface="Arial" panose="020B0604020202020204" pitchFamily="34" charset="0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13" name="Прямая со стрелкой 12"/>
          <p:cNvCxnSpPr>
            <a:stCxn id="6" idx="2"/>
          </p:cNvCxnSpPr>
          <p:nvPr/>
        </p:nvCxnSpPr>
        <p:spPr>
          <a:xfrm flipH="1">
            <a:off x="3803904" y="1833052"/>
            <a:ext cx="2523743" cy="35006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>
            <a:stCxn id="6" idx="2"/>
          </p:cNvCxnSpPr>
          <p:nvPr/>
        </p:nvCxnSpPr>
        <p:spPr>
          <a:xfrm>
            <a:off x="6327647" y="1833052"/>
            <a:ext cx="2752345" cy="35006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2806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07406" y="959667"/>
            <a:ext cx="11397498" cy="5785165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sz="2400" dirty="0" smtClean="0"/>
              <a:t>Строгое соблюдение технологии  приготовления, условий хранения и сроков реализации пищевых продуктов и готовой продукции;</a:t>
            </a:r>
          </a:p>
          <a:p>
            <a:pPr algn="just"/>
            <a:r>
              <a:rPr lang="ru-RU" sz="2400" dirty="0" smtClean="0"/>
              <a:t>Ежедневный осмотр ответственным лицом на наличие гнойничковых заболеваний кожи рук и открытых поверхностей тела, признаков инфекционных заболеваний у сотрудников, связанных с приготовлением и раздачей пищи с занесением данных осмотра в гигиенический журнал; </a:t>
            </a:r>
          </a:p>
          <a:p>
            <a:pPr algn="just"/>
            <a:r>
              <a:rPr lang="ru-RU" sz="2400" dirty="0" smtClean="0"/>
              <a:t>Проведение ежегодных медицинских осмотров сотрудников ДОУ и ОУ; по </a:t>
            </a:r>
            <a:r>
              <a:rPr lang="ru-RU" sz="2400" dirty="0" err="1" smtClean="0"/>
              <a:t>эпид.показаниям</a:t>
            </a:r>
            <a:r>
              <a:rPr lang="ru-RU" sz="2400" dirty="0" smtClean="0"/>
              <a:t> (при выявлении заболевших ОКИ) проводятся бактериологические и вирусологические обследования на наличие возбудителей ОКИ; </a:t>
            </a:r>
          </a:p>
          <a:p>
            <a:pPr algn="just"/>
            <a:r>
              <a:rPr lang="ru-RU" sz="2400" dirty="0" smtClean="0"/>
              <a:t>Ежедневно проводить влажную уборку с применением </a:t>
            </a:r>
            <a:r>
              <a:rPr lang="ru-RU" sz="2400" dirty="0" err="1" smtClean="0"/>
              <a:t>дез.средств</a:t>
            </a:r>
            <a:r>
              <a:rPr lang="ru-RU" sz="2400" dirty="0" smtClean="0"/>
              <a:t>; </a:t>
            </a:r>
          </a:p>
          <a:p>
            <a:pPr algn="just"/>
            <a:r>
              <a:rPr lang="ru-RU" sz="2400" dirty="0" smtClean="0"/>
              <a:t>Проведение «утреннего фильтра» с целью раннего выявления и изоляции больных; </a:t>
            </a:r>
          </a:p>
          <a:p>
            <a:pPr algn="just"/>
            <a:r>
              <a:rPr lang="ru-RU" sz="2400" dirty="0" smtClean="0"/>
              <a:t>Допуск переболевших сальмонеллезом детей и сотрудников осуществлять на основании справки врача о клиническом и лабораторном выздоровлении;</a:t>
            </a:r>
          </a:p>
          <a:p>
            <a:pPr algn="just"/>
            <a:r>
              <a:rPr lang="ru-RU" sz="2400" dirty="0" smtClean="0"/>
              <a:t>Медицинское наблюдение за детьми и сотрудниками, находившимся в контакте с больным ОКИ, в течение 7 дней с ежедневным контролем стула и </a:t>
            </a:r>
            <a:r>
              <a:rPr lang="en-US" sz="2400" dirty="0" err="1" smtClean="0"/>
              <a:t>t</a:t>
            </a:r>
            <a:r>
              <a:rPr lang="en-US" sz="2000" dirty="0" err="1" smtClean="0"/>
              <a:t>o</a:t>
            </a:r>
            <a:r>
              <a:rPr lang="en-US" sz="2400" dirty="0" err="1" smtClean="0"/>
              <a:t>C</a:t>
            </a:r>
            <a:r>
              <a:rPr lang="ru-RU" sz="2400" dirty="0" smtClean="0"/>
              <a:t> тела.   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38200" y="136525"/>
            <a:ext cx="10515600" cy="720000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ПРОФИЛАКТИЧЕСКИЕ МЕРОПРИЯТИЯ</a:t>
            </a:r>
            <a:endParaRPr lang="ru-RU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0132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7696" y="1222218"/>
            <a:ext cx="7858407" cy="5558828"/>
          </a:xfrm>
        </p:spPr>
        <p:txBody>
          <a:bodyPr>
            <a:normAutofit/>
          </a:bodyPr>
          <a:lstStyle/>
          <a:p>
            <a:pPr algn="just"/>
            <a:r>
              <a:rPr lang="ru-RU" sz="2400" dirty="0" smtClean="0"/>
              <a:t>В местах разведения </a:t>
            </a:r>
            <a:r>
              <a:rPr lang="ru-RU" sz="2400" dirty="0" err="1" smtClean="0"/>
              <a:t>дез.средств</a:t>
            </a:r>
            <a:r>
              <a:rPr lang="ru-RU" sz="2400" dirty="0" smtClean="0"/>
              <a:t> отсутствует инструкция на используемое </a:t>
            </a:r>
            <a:r>
              <a:rPr lang="ru-RU" sz="2400" dirty="0" err="1" smtClean="0"/>
              <a:t>дез.средство</a:t>
            </a:r>
            <a:r>
              <a:rPr lang="ru-RU" sz="2400" dirty="0" smtClean="0"/>
              <a:t>; при замене </a:t>
            </a:r>
            <a:r>
              <a:rPr lang="ru-RU" sz="2400" dirty="0" err="1" smtClean="0"/>
              <a:t>дез.средства</a:t>
            </a:r>
            <a:r>
              <a:rPr lang="ru-RU" sz="2400" dirty="0" smtClean="0"/>
              <a:t> инструкция не актуализируется в соответствии с используемым средством;</a:t>
            </a:r>
          </a:p>
          <a:p>
            <a:pPr algn="just"/>
            <a:r>
              <a:rPr lang="ru-RU" sz="2400" dirty="0" smtClean="0"/>
              <a:t>Совместное хранение уборочного инвентаря групп/классов с уборочным инвентарем туалетной комнаты;</a:t>
            </a:r>
          </a:p>
          <a:p>
            <a:pPr algn="just"/>
            <a:r>
              <a:rPr lang="ru-RU" sz="2400" dirty="0" smtClean="0"/>
              <a:t>Отсутствие маркировки на уборочном инвентаре;</a:t>
            </a:r>
          </a:p>
          <a:p>
            <a:pPr algn="just"/>
            <a:r>
              <a:rPr lang="ru-RU" sz="2400" dirty="0" smtClean="0"/>
              <a:t>Отсутствие маркировки на емкостях с </a:t>
            </a:r>
            <a:r>
              <a:rPr lang="ru-RU" sz="2400" dirty="0" err="1" smtClean="0"/>
              <a:t>дез.средством</a:t>
            </a:r>
            <a:r>
              <a:rPr lang="ru-RU" sz="2400" dirty="0" smtClean="0"/>
              <a:t>: не указаны название, концентрация, дата разведения, срок годность </a:t>
            </a:r>
            <a:r>
              <a:rPr lang="ru-RU" sz="2400" dirty="0" err="1" smtClean="0"/>
              <a:t>дез.средства</a:t>
            </a:r>
            <a:r>
              <a:rPr lang="ru-RU" sz="2400" dirty="0" smtClean="0"/>
              <a:t>;</a:t>
            </a:r>
          </a:p>
          <a:p>
            <a:pPr algn="just"/>
            <a:r>
              <a:rPr lang="ru-RU" sz="2400" dirty="0" smtClean="0"/>
              <a:t>Одежда </a:t>
            </a:r>
            <a:r>
              <a:rPr lang="ru-RU" sz="2400" dirty="0"/>
              <a:t>второго и третьего слоя, обувь, </a:t>
            </a:r>
            <a:r>
              <a:rPr lang="ru-RU" sz="2400" dirty="0" smtClean="0"/>
              <a:t>головной убор</a:t>
            </a:r>
            <a:r>
              <a:rPr lang="ru-RU" sz="2400" dirty="0"/>
              <a:t>, а также иные личные вещи и </a:t>
            </a:r>
            <a:r>
              <a:rPr lang="ru-RU" sz="2400" dirty="0" smtClean="0"/>
              <a:t>хранятся совместно с </a:t>
            </a:r>
            <a:r>
              <a:rPr lang="ru-RU" sz="2400" dirty="0"/>
              <a:t>рабочей </a:t>
            </a:r>
            <a:r>
              <a:rPr lang="ru-RU" sz="2400" dirty="0" smtClean="0"/>
              <a:t>одеждой </a:t>
            </a:r>
            <a:r>
              <a:rPr lang="ru-RU" sz="2400" dirty="0"/>
              <a:t>и </a:t>
            </a:r>
            <a:r>
              <a:rPr lang="ru-RU" sz="2400" dirty="0" smtClean="0"/>
              <a:t>обувью.</a:t>
            </a:r>
            <a:endParaRPr lang="ru-RU" sz="2400" dirty="0"/>
          </a:p>
          <a:p>
            <a:pPr algn="just"/>
            <a:endParaRPr lang="ru-RU" dirty="0"/>
          </a:p>
        </p:txBody>
      </p:sp>
      <p:sp>
        <p:nvSpPr>
          <p:cNvPr id="4" name="Заголовок 3"/>
          <p:cNvSpPr txBox="1">
            <a:spLocks/>
          </p:cNvSpPr>
          <p:nvPr/>
        </p:nvSpPr>
        <p:spPr>
          <a:xfrm>
            <a:off x="838200" y="168124"/>
            <a:ext cx="10515600" cy="985518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 fontScale="8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b="1" dirty="0">
                <a:solidFill>
                  <a:schemeClr val="tx1"/>
                </a:solidFill>
              </a:rPr>
              <a:t>О </a:t>
            </a:r>
            <a:r>
              <a:rPr lang="ru-RU" b="1" dirty="0" smtClean="0">
                <a:solidFill>
                  <a:schemeClr val="tx1"/>
                </a:solidFill>
              </a:rPr>
              <a:t>ТИПИЧНЫХ НАРУШЕНИЯХ САНИТАРНОГО ЗАКОНОДАТЕЛЬСТВА</a:t>
            </a: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770" b="16348"/>
          <a:stretch/>
        </p:blipFill>
        <p:spPr>
          <a:xfrm rot="5400000">
            <a:off x="7338399" y="2214143"/>
            <a:ext cx="4662535" cy="289597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221679" y="5993398"/>
            <a:ext cx="35489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/>
              <a:t>Совместное хранение рабочей одежды с уличной</a:t>
            </a:r>
          </a:p>
        </p:txBody>
      </p:sp>
    </p:spTree>
    <p:extLst>
      <p:ext uri="{BB962C8B-B14F-4D97-AF65-F5344CB8AC3E}">
        <p14:creationId xmlns:p14="http://schemas.microsoft.com/office/powerpoint/2010/main" val="30021592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3"/>
          <p:cNvSpPr txBox="1">
            <a:spLocks noGrp="1"/>
          </p:cNvSpPr>
          <p:nvPr>
            <p:ph type="title"/>
          </p:nvPr>
        </p:nvSpPr>
        <p:spPr>
          <a:xfrm>
            <a:off x="946841" y="107439"/>
            <a:ext cx="10515600" cy="920467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3600" b="1" dirty="0">
                <a:solidFill>
                  <a:schemeClr val="tx1"/>
                </a:solidFill>
              </a:rPr>
              <a:t>О </a:t>
            </a:r>
            <a:r>
              <a:rPr lang="ru-RU" sz="3600" b="1" dirty="0" smtClean="0">
                <a:solidFill>
                  <a:schemeClr val="tx1"/>
                </a:solidFill>
              </a:rPr>
              <a:t>ТИПИЧНЫХ НАРУШЕНИЯХ САНИТАРНОГО ЗАКОНОДАТЕЛЬСТВА</a:t>
            </a:r>
            <a:endParaRPr lang="ru-RU" sz="3600" b="1" dirty="0">
              <a:solidFill>
                <a:schemeClr val="tx1"/>
              </a:solidFill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389300" y="1228095"/>
            <a:ext cx="7288040" cy="5027173"/>
          </a:xfrm>
        </p:spPr>
        <p:txBody>
          <a:bodyPr/>
          <a:lstStyle/>
          <a:p>
            <a:pPr lvl="0" algn="just"/>
            <a:r>
              <a:rPr lang="ru-RU" sz="2400" dirty="0">
                <a:solidFill>
                  <a:prstClr val="black"/>
                </a:solidFill>
              </a:rPr>
              <a:t>Отсутствие емкостей с плотно прилагающей крышкой для замачивания </a:t>
            </a:r>
            <a:r>
              <a:rPr lang="ru-RU" sz="2400" dirty="0" smtClean="0">
                <a:solidFill>
                  <a:prstClr val="black"/>
                </a:solidFill>
              </a:rPr>
              <a:t>посуды;</a:t>
            </a:r>
            <a:endParaRPr lang="ru-RU" sz="2400" dirty="0">
              <a:solidFill>
                <a:prstClr val="black"/>
              </a:solidFill>
            </a:endParaRPr>
          </a:p>
          <a:p>
            <a:pPr lvl="0" algn="just"/>
            <a:r>
              <a:rPr lang="ru-RU" sz="2400" dirty="0">
                <a:solidFill>
                  <a:prstClr val="black"/>
                </a:solidFill>
              </a:rPr>
              <a:t>После убытия заболевших ОКИ не убрана личная одежда из шкафчика;</a:t>
            </a:r>
          </a:p>
          <a:p>
            <a:pPr lvl="0" algn="just"/>
            <a:r>
              <a:rPr lang="ru-RU" sz="2400" dirty="0">
                <a:solidFill>
                  <a:prstClr val="black"/>
                </a:solidFill>
              </a:rPr>
              <a:t>Не ведется подсчет часов работы бактерицидных установок;</a:t>
            </a:r>
          </a:p>
          <a:p>
            <a:pPr lvl="0" algn="just"/>
            <a:r>
              <a:rPr lang="ru-RU" sz="2400" dirty="0">
                <a:solidFill>
                  <a:prstClr val="black"/>
                </a:solidFill>
              </a:rPr>
              <a:t>Несоблюдение требований к приему и хранению пищевых продуктов;</a:t>
            </a:r>
          </a:p>
          <a:p>
            <a:pPr lvl="0" algn="just"/>
            <a:r>
              <a:rPr lang="ru-RU" sz="2400" dirty="0">
                <a:solidFill>
                  <a:prstClr val="black"/>
                </a:solidFill>
              </a:rPr>
              <a:t>Отсутствие маркировки посуды и кухонного инвентаря; </a:t>
            </a:r>
            <a:endParaRPr lang="ru-RU" sz="2400" dirty="0" smtClean="0">
              <a:solidFill>
                <a:prstClr val="black"/>
              </a:solidFill>
            </a:endParaRPr>
          </a:p>
          <a:p>
            <a:pPr algn="just"/>
            <a:r>
              <a:rPr lang="ru-RU" sz="2400" dirty="0">
                <a:cs typeface="Arial" panose="020B0604020202020204" pitchFamily="34" charset="0"/>
              </a:rPr>
              <a:t>Выявление насекомых в производственных помещениях </a:t>
            </a:r>
            <a:r>
              <a:rPr lang="ru-RU" sz="2400" dirty="0" smtClean="0">
                <a:cs typeface="Arial" panose="020B0604020202020204" pitchFamily="34" charset="0"/>
              </a:rPr>
              <a:t>(</a:t>
            </a:r>
            <a:r>
              <a:rPr lang="ru-RU" sz="2400" dirty="0">
                <a:cs typeface="Arial" panose="020B0604020202020204" pitchFamily="34" charset="0"/>
              </a:rPr>
              <a:t>тараканы, мухи</a:t>
            </a:r>
            <a:r>
              <a:rPr lang="ru-RU" sz="2400" dirty="0" smtClean="0">
                <a:cs typeface="Arial" panose="020B0604020202020204" pitchFamily="34" charset="0"/>
              </a:rPr>
              <a:t>). </a:t>
            </a:r>
            <a:endParaRPr lang="ru-RU" sz="2400" dirty="0">
              <a:cs typeface="Arial" panose="020B0604020202020204" pitchFamily="34" charset="0"/>
            </a:endParaRPr>
          </a:p>
          <a:p>
            <a:pPr lvl="0" algn="just"/>
            <a:endParaRPr lang="ru-RU" sz="2400" dirty="0">
              <a:solidFill>
                <a:prstClr val="black"/>
              </a:solidFill>
            </a:endParaRPr>
          </a:p>
          <a:p>
            <a:endParaRPr lang="ru-RU" dirty="0"/>
          </a:p>
        </p:txBody>
      </p:sp>
      <p:pic>
        <p:nvPicPr>
          <p:cNvPr id="7" name="Объект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99" t="18196" r="1315" b="14178"/>
          <a:stretch/>
        </p:blipFill>
        <p:spPr>
          <a:xfrm rot="5400000" flipH="1">
            <a:off x="8688370" y="2960918"/>
            <a:ext cx="2610655" cy="417307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090" b="27118"/>
          <a:stretch/>
        </p:blipFill>
        <p:spPr>
          <a:xfrm>
            <a:off x="7795397" y="1209791"/>
            <a:ext cx="4179307" cy="2030898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7795397" y="3240689"/>
            <a:ext cx="439660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>
                <a:solidFill>
                  <a:prstClr val="black"/>
                </a:solidFill>
              </a:rPr>
              <a:t>Отсутствие маркировки </a:t>
            </a:r>
            <a:r>
              <a:rPr lang="ru-RU" sz="1600" b="1" dirty="0" smtClean="0">
                <a:solidFill>
                  <a:prstClr val="black"/>
                </a:solidFill>
              </a:rPr>
              <a:t>на посуды и </a:t>
            </a:r>
            <a:r>
              <a:rPr lang="ru-RU" sz="1600" b="1" dirty="0">
                <a:solidFill>
                  <a:prstClr val="black"/>
                </a:solidFill>
              </a:rPr>
              <a:t>кухонного инвентаря</a:t>
            </a:r>
            <a:endParaRPr lang="ru-RU" sz="16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7795397" y="6298798"/>
            <a:ext cx="43969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/>
              <a:t>Присутствие в продуктах питания личинок насекомых </a:t>
            </a:r>
            <a:endParaRPr lang="ru-RU" sz="1600" b="1" dirty="0"/>
          </a:p>
        </p:txBody>
      </p:sp>
    </p:spTree>
    <p:extLst>
      <p:ext uri="{BB962C8B-B14F-4D97-AF65-F5344CB8AC3E}">
        <p14:creationId xmlns:p14="http://schemas.microsoft.com/office/powerpoint/2010/main" val="33197647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 txBox="1">
            <a:spLocks noGrp="1"/>
          </p:cNvSpPr>
          <p:nvPr>
            <p:ph type="title"/>
          </p:nvPr>
        </p:nvSpPr>
        <p:spPr>
          <a:xfrm>
            <a:off x="899984" y="204487"/>
            <a:ext cx="10515600" cy="720000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b="1" dirty="0" smtClean="0">
                <a:solidFill>
                  <a:schemeClr val="tx1"/>
                </a:solidFill>
              </a:rPr>
              <a:t>ПРИГОТОВЛЕНИЕ РАБОЧИХ РАСТВОРОВ </a:t>
            </a: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20180" t="17729" r="46442" b="35789"/>
          <a:stretch/>
        </p:blipFill>
        <p:spPr>
          <a:xfrm>
            <a:off x="7948943" y="2241232"/>
            <a:ext cx="3934902" cy="3082343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432486" y="1185388"/>
            <a:ext cx="724106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Рабочие  растворы «</a:t>
            </a:r>
            <a:r>
              <a:rPr lang="ru-RU" sz="2800" dirty="0" err="1" smtClean="0"/>
              <a:t>Део</a:t>
            </a:r>
            <a:r>
              <a:rPr lang="ru-RU" sz="2800" dirty="0" smtClean="0"/>
              <a:t> - Хлор» готовят в стеклянной, пластмассовой или эмалированной посуде (с плотно закрывающейся крышкой) путем растворения определенного количества таблеток в воде согласно инструкции.</a:t>
            </a:r>
            <a:r>
              <a:rPr lang="ru-RU" sz="2800" b="1" dirty="0" smtClean="0"/>
              <a:t/>
            </a:r>
            <a:br>
              <a:rPr lang="ru-RU" sz="2800" b="1" dirty="0" smtClean="0"/>
            </a:br>
            <a:endParaRPr lang="ru-RU" sz="2800" b="1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764215"/>
              </p:ext>
            </p:extLst>
          </p:nvPr>
        </p:nvGraphicFramePr>
        <p:xfrm>
          <a:off x="672756" y="3944780"/>
          <a:ext cx="6877222" cy="262128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3438611"/>
                <a:gridCol w="3438611"/>
              </a:tblGrid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</a:rPr>
                        <a:t>Концентрация  актив. хлора, %</a:t>
                      </a:r>
                      <a:endParaRPr kumimoji="0" lang="ru-RU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9900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</a:rPr>
                        <a:t>Количество таблеток</a:t>
                      </a:r>
                      <a:endParaRPr kumimoji="0" lang="ru-RU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9900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0,015</a:t>
                      </a:r>
                      <a:endParaRPr kumimoji="0" lang="ru-RU" sz="3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</a:t>
                      </a:r>
                      <a:endParaRPr kumimoji="0" lang="ru-RU" sz="3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latin typeface="+mn-lt"/>
                        </a:rPr>
                        <a:t>0,06</a:t>
                      </a:r>
                      <a:endParaRPr lang="ru-RU" sz="3600" b="1" dirty="0">
                        <a:latin typeface="+mn-lt"/>
                      </a:endParaRPr>
                    </a:p>
                  </a:txBody>
                  <a:tcPr marL="68580" marR="68580" marT="0" marB="0" horzOverflow="overflow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latin typeface="+mn-lt"/>
                        </a:rPr>
                        <a:t>4</a:t>
                      </a:r>
                      <a:endParaRPr lang="ru-RU" sz="3600" b="1" dirty="0">
                        <a:latin typeface="+mn-lt"/>
                      </a:endParaRPr>
                    </a:p>
                  </a:txBody>
                  <a:tcPr marL="68580" marR="68580" marT="0" marB="0" horzOverflow="overflow"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0,1</a:t>
                      </a:r>
                    </a:p>
                  </a:txBody>
                  <a:tcPr marL="68580" marR="68580"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7</a:t>
                      </a:r>
                    </a:p>
                  </a:txBody>
                  <a:tcPr marL="68580" marR="68580" marT="0" marB="0" horzOverflow="overflow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55632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720000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b="1" dirty="0" smtClean="0">
                <a:solidFill>
                  <a:schemeClr val="tx1"/>
                </a:solidFill>
              </a:rPr>
              <a:t>ПРИГОТОВЛЕНИЕ РАБОЧИХ РАСТВОРОВ 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679622" y="2100649"/>
            <a:ext cx="3600000" cy="2880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7249214" y="2100649"/>
            <a:ext cx="3600000" cy="2880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8" name="Прямая со стрелкой 7"/>
          <p:cNvCxnSpPr/>
          <p:nvPr/>
        </p:nvCxnSpPr>
        <p:spPr>
          <a:xfrm flipH="1">
            <a:off x="2187146" y="1085125"/>
            <a:ext cx="2092476" cy="1015524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>
            <a:off x="7129849" y="1085125"/>
            <a:ext cx="1346886" cy="1015524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936107" y="2174318"/>
            <a:ext cx="308702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solidFill>
                  <a:schemeClr val="bg1"/>
                </a:solidFill>
              </a:rPr>
              <a:t>по режиму </a:t>
            </a:r>
            <a:r>
              <a:rPr lang="ru-RU" sz="2000" b="1" dirty="0" smtClean="0">
                <a:solidFill>
                  <a:schemeClr val="bg1"/>
                </a:solidFill>
              </a:rPr>
              <a:t>бактериальных инфекций</a:t>
            </a:r>
            <a:endParaRPr lang="ru-RU" sz="2000" b="1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627434" y="2174318"/>
            <a:ext cx="284356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solidFill>
                  <a:schemeClr val="bg1"/>
                </a:solidFill>
              </a:rPr>
              <a:t>по режиму </a:t>
            </a:r>
            <a:r>
              <a:rPr lang="ru-RU" sz="2000" b="1" dirty="0" smtClean="0">
                <a:solidFill>
                  <a:schemeClr val="bg1"/>
                </a:solidFill>
              </a:rPr>
              <a:t>вирусных инфекций</a:t>
            </a:r>
            <a:endParaRPr lang="ru-RU" sz="2000" b="1" dirty="0">
              <a:solidFill>
                <a:schemeClr val="bg1"/>
              </a:solidFill>
            </a:endParaRPr>
          </a:p>
        </p:txBody>
      </p:sp>
      <p:sp>
        <p:nvSpPr>
          <p:cNvPr id="11" name="Стрелка вправо 10"/>
          <p:cNvSpPr/>
          <p:nvPr/>
        </p:nvSpPr>
        <p:spPr>
          <a:xfrm>
            <a:off x="5006898" y="3303754"/>
            <a:ext cx="1616927" cy="47379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7983827" y="3072921"/>
            <a:ext cx="24871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 smtClean="0">
                <a:solidFill>
                  <a:schemeClr val="bg1"/>
                </a:solidFill>
              </a:rPr>
              <a:t>0,06%</a:t>
            </a:r>
            <a:endParaRPr lang="ru-RU" sz="7200" b="1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45284" y="2955873"/>
            <a:ext cx="31729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 smtClean="0">
                <a:solidFill>
                  <a:schemeClr val="bg1"/>
                </a:solidFill>
              </a:rPr>
              <a:t>0,015%</a:t>
            </a:r>
            <a:endParaRPr lang="ru-RU" sz="7200" b="1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71946" y="5100833"/>
            <a:ext cx="10981854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2400" dirty="0" smtClean="0"/>
              <a:t>Рекомендуется </a:t>
            </a:r>
            <a:r>
              <a:rPr lang="ru-RU" sz="2400" b="1" dirty="0"/>
              <a:t>проводить ротацию (замену) дезинфекционных препаратов</a:t>
            </a:r>
            <a:r>
              <a:rPr lang="ru-RU" sz="2400" dirty="0"/>
              <a:t> в зависимости от действующего вещества – </a:t>
            </a:r>
            <a:r>
              <a:rPr lang="ru-RU" sz="2400" b="1" dirty="0">
                <a:solidFill>
                  <a:srgbClr val="FF0000"/>
                </a:solidFill>
              </a:rPr>
              <a:t>1 раз в квартал </a:t>
            </a:r>
            <a:r>
              <a:rPr lang="ru-RU" sz="2400" dirty="0"/>
              <a:t>для предупреждения привыкания микроорганизмов, вирусов к данному дезинфекционному средству.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48605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иний II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596</TotalTime>
  <Words>1234</Words>
  <Application>Microsoft Office PowerPoint</Application>
  <PresentationFormat>Широкоэкранный</PresentationFormat>
  <Paragraphs>174</Paragraphs>
  <Slides>15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3" baseType="lpstr">
      <vt:lpstr>Arial</vt:lpstr>
      <vt:lpstr>Calibri</vt:lpstr>
      <vt:lpstr>Calibri Light</vt:lpstr>
      <vt:lpstr>Gilroy</vt:lpstr>
      <vt:lpstr>Microsoft Sans Serif</vt:lpstr>
      <vt:lpstr>Times New Roman</vt:lpstr>
      <vt:lpstr>Wingdings</vt:lpstr>
      <vt:lpstr>Тема Office</vt:lpstr>
      <vt:lpstr>Презентация PowerPoint</vt:lpstr>
      <vt:lpstr>САЛЬМОНЕЛЛЕЗ – ЭТО </vt:lpstr>
      <vt:lpstr>САЛЬМОНЕЛЛЕЗ</vt:lpstr>
      <vt:lpstr>САЛЬМОНЕЛЛЕЗ</vt:lpstr>
      <vt:lpstr>ПРОФИЛАКТИЧЕСКИЕ МЕРОПРИЯТИЯ</vt:lpstr>
      <vt:lpstr>Презентация PowerPoint</vt:lpstr>
      <vt:lpstr>О ТИПИЧНЫХ НАРУШЕНИЯХ САНИТАРНОГО ЗАКОНОДАТЕЛЬСТВА</vt:lpstr>
      <vt:lpstr>ПРИГОТОВЛЕНИЕ РАБОЧИХ РАСТВОРОВ </vt:lpstr>
      <vt:lpstr>ПРИГОТОВЛЕНИЕ РАБОЧИХ РАСТВОРОВ </vt:lpstr>
      <vt:lpstr>Презентация PowerPoint</vt:lpstr>
      <vt:lpstr>Презентация PowerPoint</vt:lpstr>
      <vt:lpstr>МЕДИЦИНСКИЕ ОСМОТРЫ </vt:lpstr>
      <vt:lpstr>Презентация PowerPoint</vt:lpstr>
      <vt:lpstr>Презентация PowerPoint</vt:lpstr>
      <vt:lpstr>ПРОФЕССИОНАЛЬНАЯ ГИГИЕНИЧЕСКАЯ ПОДГОТОВКА И АТТЕСТАЦИЯ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Кауфман Элина Андреевна</dc:creator>
  <cp:lastModifiedBy>Кауфман Элина Андреевна</cp:lastModifiedBy>
  <cp:revision>46</cp:revision>
  <dcterms:created xsi:type="dcterms:W3CDTF">2025-01-30T08:42:47Z</dcterms:created>
  <dcterms:modified xsi:type="dcterms:W3CDTF">2025-03-03T06:48:39Z</dcterms:modified>
</cp:coreProperties>
</file>