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2" r:id="rId4"/>
    <p:sldId id="282" r:id="rId5"/>
    <p:sldId id="281" r:id="rId6"/>
    <p:sldId id="264" r:id="rId7"/>
    <p:sldId id="265" r:id="rId8"/>
    <p:sldId id="283" r:id="rId9"/>
    <p:sldId id="284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540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1" name="Shape 3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235137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Текст заголовка</a:t>
            </a:r>
          </a:p>
        </p:txBody>
      </p:sp>
      <p:sp>
        <p:nvSpPr>
          <p:cNvPr id="1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</p:spPr>
        <p:txBody>
          <a:bodyPr anchor="ctr"/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3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Параллелограмм 6"/>
          <p:cNvSpPr/>
          <p:nvPr/>
        </p:nvSpPr>
        <p:spPr>
          <a:xfrm rot="18919285">
            <a:off x="-547866" y="792195"/>
            <a:ext cx="1846765" cy="7687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700"/>
            <a:ext cx="343904" cy="3581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>
                <a:solidFill>
                  <a:srgbClr val="FF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6" name="Рисунок 9" descr="Рисунок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190605" y="258761"/>
            <a:ext cx="1675731" cy="626610"/>
          </a:xfrm>
          <a:prstGeom prst="rect">
            <a:avLst/>
          </a:prstGeom>
          <a:ln w="12700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1pPr>
      <a:lvl2pPr marL="714375" marR="0" indent="-25717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2pPr>
      <a:lvl3pPr marL="1208314" marR="0" indent="-293914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5pPr>
      <a:lvl6pPr marL="2514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6pPr>
      <a:lvl7pPr marL="29718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7pPr>
      <a:lvl8pPr marL="34290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8pPr>
      <a:lvl9pPr marL="38862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333E48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"/>
          <p:cNvSpPr txBox="1">
            <a:spLocks noGrp="1"/>
          </p:cNvSpPr>
          <p:nvPr>
            <p:ph type="ctrTitle"/>
          </p:nvPr>
        </p:nvSpPr>
        <p:spPr>
          <a:xfrm>
            <a:off x="1856014" y="3182523"/>
            <a:ext cx="9309101" cy="1652549"/>
          </a:xfrm>
          <a:prstGeom prst="rect">
            <a:avLst/>
          </a:prstGeom>
        </p:spPr>
        <p:txBody>
          <a:bodyPr anchor="t"/>
          <a:lstStyle>
            <a:lvl1pPr algn="l">
              <a:defRPr sz="3200"/>
            </a:lvl1pPr>
          </a:lstStyle>
          <a:p>
            <a:r>
              <a:t>О создании федеральной сети Центров образования цифрового и гуманитарного профилей «Точка роста» </a:t>
            </a:r>
          </a:p>
        </p:txBody>
      </p:sp>
      <p:grpSp>
        <p:nvGrpSpPr>
          <p:cNvPr id="37" name="Группа 9"/>
          <p:cNvGrpSpPr/>
          <p:nvPr/>
        </p:nvGrpSpPr>
        <p:grpSpPr>
          <a:xfrm>
            <a:off x="7295221" y="5407388"/>
            <a:ext cx="4466779" cy="1148490"/>
            <a:chOff x="0" y="0"/>
            <a:chExt cx="4466778" cy="1148489"/>
          </a:xfrm>
        </p:grpSpPr>
        <p:pic>
          <p:nvPicPr>
            <p:cNvPr id="34" name="Рисунок 3" descr="Рисунок 3"/>
            <p:cNvPicPr>
              <a:picLocks noChangeAspect="1"/>
            </p:cNvPicPr>
            <p:nvPr/>
          </p:nvPicPr>
          <p:blipFill>
            <a:blip r:embed="rId2">
              <a:extLst/>
            </a:blip>
            <a:srcRect t="18495" b="28755"/>
            <a:stretch>
              <a:fillRect/>
            </a:stretch>
          </p:blipFill>
          <p:spPr>
            <a:xfrm>
              <a:off x="0" y="113666"/>
              <a:ext cx="1845977" cy="9737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5" name="Рисунок 4" descr="Рисунок 4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098198" y="52546"/>
              <a:ext cx="837849" cy="10959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36" name="Рисунок 5" descr="Рисунок 5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479354" y="-1"/>
              <a:ext cx="987425" cy="109594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38" name="Рисунок 8" descr="Рисунок 8"/>
          <p:cNvPicPr>
            <a:picLocks noChangeAspect="1"/>
          </p:cNvPicPr>
          <p:nvPr/>
        </p:nvPicPr>
        <p:blipFill>
          <a:blip r:embed="rId5">
            <a:extLst/>
          </a:blip>
          <a:srcRect l="27307" t="8943" r="20023" b="77236"/>
          <a:stretch>
            <a:fillRect/>
          </a:stretch>
        </p:blipFill>
        <p:spPr>
          <a:xfrm>
            <a:off x="1750431" y="413700"/>
            <a:ext cx="5674736" cy="2106343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Параллелограмм 10"/>
          <p:cNvSpPr/>
          <p:nvPr/>
        </p:nvSpPr>
        <p:spPr>
          <a:xfrm rot="18919285">
            <a:off x="-1047360" y="4355574"/>
            <a:ext cx="3536020" cy="1471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17" y="0"/>
                </a:lnTo>
                <a:lnTo>
                  <a:pt x="21600" y="0"/>
                </a:lnTo>
                <a:lnTo>
                  <a:pt x="12583" y="21600"/>
                </a:lnTo>
                <a:close/>
              </a:path>
            </a:pathLst>
          </a:custGeom>
          <a:solidFill>
            <a:srgbClr val="FF000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57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9171214" cy="917575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Распоряжение Министерства просвещения РФ №P-23 от 1 марта 2019 года </a:t>
            </a:r>
          </a:p>
        </p:txBody>
      </p:sp>
      <p:sp>
        <p:nvSpPr>
          <p:cNvPr id="58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1142998" y="1825625"/>
            <a:ext cx="9114185" cy="2822575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buSzTx/>
              <a:buNone/>
              <a:defRPr sz="2000"/>
            </a:lvl1pPr>
          </a:lstStyle>
          <a:p>
            <a:r>
              <a:t>«Об утверждении методических рекомендаций по созданию мест для реализации основных и дополнительных общеобразовательных программ цифрового, естественнонаучного, технического и гуманитарного профилей в образовательных организациях, расположенных в сельской местности и малых городах, и дистанционных программ обучения определенных категорий обучающихся, в том числе на базе сетевого взаимодействия»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sp>
        <p:nvSpPr>
          <p:cNvPr id="6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 defTabSz="859536">
              <a:defRPr sz="3008"/>
            </a:lvl1pPr>
          </a:lstStyle>
          <a:p>
            <a:r>
              <a:t/>
            </a:r>
            <a:br/>
            <a:endParaRPr/>
          </a:p>
        </p:txBody>
      </p:sp>
      <p:sp>
        <p:nvSpPr>
          <p:cNvPr id="66" name="Объект 2"/>
          <p:cNvSpPr txBox="1">
            <a:spLocks noGrp="1"/>
          </p:cNvSpPr>
          <p:nvPr>
            <p:ph type="body" idx="1"/>
          </p:nvPr>
        </p:nvSpPr>
        <p:spPr>
          <a:xfrm>
            <a:off x="1193800" y="1825625"/>
            <a:ext cx="9123017" cy="4351338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СОЗДАНИЕ УСЛОВИЙ ДЛЯ ВНЕДРЕНИЯ на уровнях начального общего, основного общего и ( или) среднего общего образования новых методов обучения и воспитания, образовательных технологий, обеспечивающих освоение обучающимися основных и дополнительных общеобразовательных программ цифрового, естественнонаучного, технического и гуманитарного профилей;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ОБНОВЛЕНИЕ СОДЕРЖАНИЯ И СОВЕРШЕНСТВОВАНИЕ МЕТОДОВ обучения предметов «Технология», «Информатика», «Основы безопасности жизнедеятельности»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</a:pPr>
            <a:r>
              <a:t>ИСПОЛЬЗОВАНИЕ ИНФРАСТРУКТУРЫ ВО ВНЕУРОЧНОЕ ВРЕМЯ как общественного пространства для развития общекультурных компетенций и цифровой грамотности населения, шахматного образования, проектной деятельности, творческой, социальной самореализации детей, педагогов, родительской общественности</a:t>
            </a:r>
          </a:p>
        </p:txBody>
      </p:sp>
      <p:sp>
        <p:nvSpPr>
          <p:cNvPr id="67" name="Заголовок 1"/>
          <p:cNvSpPr txBox="1"/>
          <p:nvPr/>
        </p:nvSpPr>
        <p:spPr>
          <a:xfrm>
            <a:off x="1286329" y="270781"/>
            <a:ext cx="8191501" cy="917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90000"/>
              </a:lnSpc>
              <a:defRPr sz="2800" b="1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ru-RU" dirty="0"/>
              <a:t>Цели и задачи</a:t>
            </a:r>
            <a:r>
              <a:rPr dirty="0"/>
              <a:t> </a:t>
            </a:r>
            <a:r>
              <a:rPr dirty="0" err="1"/>
              <a:t>Центров</a:t>
            </a:r>
            <a:r>
              <a:rPr dirty="0"/>
              <a:t> «</a:t>
            </a:r>
            <a:r>
              <a:rPr dirty="0" err="1"/>
              <a:t>Точка</a:t>
            </a:r>
            <a:r>
              <a:rPr dirty="0"/>
              <a:t> </a:t>
            </a:r>
            <a:r>
              <a:rPr dirty="0" err="1"/>
              <a:t>роста</a:t>
            </a:r>
            <a:r>
              <a:rPr dirty="0"/>
              <a:t>»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Образовательные направления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Основные общеобразовательные программы</a:t>
            </a:r>
            <a:r>
              <a:rPr lang="ru-RU" dirty="0"/>
              <a:t>:</a:t>
            </a:r>
          </a:p>
          <a:p>
            <a:r>
              <a:rPr lang="ru-RU" dirty="0"/>
              <a:t>«Технология», Информатика», «Основы безопасности жизнедеятельности»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 err="1"/>
              <a:t>Разноуровневые</a:t>
            </a:r>
            <a:r>
              <a:rPr lang="ru-RU" dirty="0"/>
              <a:t> </a:t>
            </a:r>
            <a:r>
              <a:rPr lang="ru-RU" b="1" dirty="0"/>
              <a:t>дополнительные общеобразовательные программы цифрового, естественнонаучного, технического и гуманитарного </a:t>
            </a:r>
            <a:r>
              <a:rPr lang="ru-RU" dirty="0"/>
              <a:t>профилей:</a:t>
            </a:r>
          </a:p>
          <a:p>
            <a:r>
              <a:rPr lang="ru-RU" dirty="0"/>
              <a:t>проектная деятельность</a:t>
            </a:r>
          </a:p>
          <a:p>
            <a:r>
              <a:rPr lang="ru-RU" dirty="0"/>
              <a:t>научно-техническое творчество</a:t>
            </a:r>
          </a:p>
          <a:p>
            <a:r>
              <a:rPr lang="ru-RU" dirty="0"/>
              <a:t>шахматное образование</a:t>
            </a:r>
          </a:p>
          <a:p>
            <a:r>
              <a:rPr lang="en-US" dirty="0"/>
              <a:t>IT-</a:t>
            </a:r>
            <a:r>
              <a:rPr lang="ru-RU" dirty="0"/>
              <a:t>технологии</a:t>
            </a:r>
          </a:p>
          <a:p>
            <a:r>
              <a:rPr lang="ru-RU" dirty="0" err="1"/>
              <a:t>медиатворчество</a:t>
            </a:r>
            <a:endParaRPr lang="ru-RU" dirty="0"/>
          </a:p>
          <a:p>
            <a:r>
              <a:rPr lang="ru-RU" dirty="0"/>
              <a:t>социокультурные мероприятия</a:t>
            </a:r>
          </a:p>
          <a:p>
            <a:r>
              <a:rPr lang="ru-RU" dirty="0"/>
              <a:t>информационная, экологическая, социальная, дорожно-транспортная безопасность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97018" y="1939635"/>
            <a:ext cx="64469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23071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61" name="Заголовок 4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dirty="0"/>
              <a:t>О</a:t>
            </a:r>
            <a:r>
              <a:rPr lang="ru-RU" dirty="0" err="1"/>
              <a:t>рганизационно</a:t>
            </a:r>
            <a:r>
              <a:rPr lang="ru-RU" dirty="0"/>
              <a:t>-правовая форма Центра</a:t>
            </a:r>
            <a:endParaRPr dirty="0"/>
          </a:p>
        </p:txBody>
      </p:sp>
      <p:sp>
        <p:nvSpPr>
          <p:cNvPr id="62" name="Объект 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9372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Clr>
                <a:srgbClr val="FF0000"/>
              </a:buClr>
              <a:buNone/>
              <a:defRPr sz="2000"/>
            </a:pPr>
            <a:r>
              <a:rPr sz="2400" dirty="0" err="1"/>
              <a:t>Це</a:t>
            </a:r>
            <a:r>
              <a:rPr lang="ru-RU" sz="2400" dirty="0" err="1"/>
              <a:t>нтр</a:t>
            </a:r>
            <a:r>
              <a:rPr lang="ru-RU" sz="2400" dirty="0"/>
              <a:t> с</a:t>
            </a:r>
            <a:r>
              <a:rPr sz="2400" dirty="0" err="1"/>
              <a:t>озда</a:t>
            </a:r>
            <a:r>
              <a:rPr lang="ru-RU" sz="2400" dirty="0"/>
              <a:t>е</a:t>
            </a:r>
            <a:r>
              <a:rPr sz="2400" dirty="0" err="1"/>
              <a:t>тся</a:t>
            </a:r>
            <a:r>
              <a:rPr sz="2400" dirty="0"/>
              <a:t> </a:t>
            </a:r>
            <a:r>
              <a:rPr sz="2400" dirty="0" err="1"/>
              <a:t>как</a:t>
            </a:r>
            <a:r>
              <a:rPr sz="2400" dirty="0"/>
              <a:t> </a:t>
            </a:r>
            <a:r>
              <a:rPr sz="2400" dirty="0" err="1"/>
              <a:t>структурн</a:t>
            </a:r>
            <a:r>
              <a:rPr lang="ru-RU" sz="2400" dirty="0" err="1"/>
              <a:t>ое</a:t>
            </a:r>
            <a:r>
              <a:rPr sz="2400" dirty="0"/>
              <a:t> </a:t>
            </a:r>
            <a:r>
              <a:rPr sz="2400" dirty="0" err="1"/>
              <a:t>подразделени</a:t>
            </a:r>
            <a:r>
              <a:rPr lang="ru-RU" sz="2400" dirty="0"/>
              <a:t>е</a:t>
            </a:r>
            <a:r>
              <a:rPr sz="2400" dirty="0"/>
              <a:t> </a:t>
            </a:r>
            <a:r>
              <a:rPr sz="2400" dirty="0" err="1"/>
              <a:t>общеобразовательн</a:t>
            </a:r>
            <a:r>
              <a:rPr lang="ru-RU" sz="2400" dirty="0"/>
              <a:t>ой</a:t>
            </a:r>
            <a:r>
              <a:rPr sz="2400" dirty="0"/>
              <a:t> </a:t>
            </a:r>
            <a:r>
              <a:rPr sz="2400" dirty="0" err="1"/>
              <a:t>организаци</a:t>
            </a:r>
            <a:r>
              <a:rPr lang="ru-RU" sz="2400" dirty="0"/>
              <a:t>и</a:t>
            </a:r>
            <a:r>
              <a:rPr sz="2400" dirty="0"/>
              <a:t>, </a:t>
            </a:r>
            <a:r>
              <a:rPr sz="2400" dirty="0" err="1"/>
              <a:t>расположенн</a:t>
            </a:r>
            <a:r>
              <a:rPr lang="ru-RU" sz="2400" dirty="0"/>
              <a:t>ой</a:t>
            </a:r>
            <a:r>
              <a:rPr sz="2400" dirty="0"/>
              <a:t> в </a:t>
            </a:r>
            <a:r>
              <a:rPr sz="2400" dirty="0" err="1"/>
              <a:t>сельской</a:t>
            </a:r>
            <a:r>
              <a:rPr sz="2400" dirty="0"/>
              <a:t> </a:t>
            </a:r>
            <a:r>
              <a:rPr sz="2400" dirty="0" err="1"/>
              <a:t>местности</a:t>
            </a:r>
            <a:r>
              <a:rPr sz="2400" dirty="0"/>
              <a:t> </a:t>
            </a:r>
            <a:r>
              <a:rPr sz="2400" b="1" dirty="0" err="1"/>
              <a:t>без</a:t>
            </a:r>
            <a:r>
              <a:rPr sz="2400" b="1" dirty="0"/>
              <a:t> образования </a:t>
            </a:r>
            <a:r>
              <a:rPr sz="2400" b="1" dirty="0" err="1"/>
              <a:t>юридического</a:t>
            </a:r>
            <a:r>
              <a:rPr sz="2400" b="1" dirty="0"/>
              <a:t> </a:t>
            </a:r>
            <a:r>
              <a:rPr sz="2400" b="1" dirty="0" err="1"/>
              <a:t>лица</a:t>
            </a:r>
            <a:r>
              <a:rPr sz="2400" dirty="0"/>
              <a:t> </a:t>
            </a:r>
            <a:endParaRPr lang="ru-RU" sz="2400" dirty="0"/>
          </a:p>
          <a:p>
            <a:pPr marL="0" indent="0" algn="just">
              <a:lnSpc>
                <a:spcPct val="100000"/>
              </a:lnSpc>
              <a:buClr>
                <a:srgbClr val="FF0000"/>
              </a:buClr>
              <a:buNone/>
              <a:defRPr sz="2000"/>
            </a:pPr>
            <a:endParaRPr sz="2400" dirty="0"/>
          </a:p>
          <a:p>
            <a:pPr marL="0" indent="0" algn="just">
              <a:lnSpc>
                <a:spcPct val="100000"/>
              </a:lnSpc>
              <a:buClr>
                <a:srgbClr val="FF0000"/>
              </a:buClr>
              <a:buNone/>
              <a:defRPr sz="2000"/>
            </a:pPr>
            <a:r>
              <a:rPr sz="2400" dirty="0" err="1"/>
              <a:t>Совокупность</a:t>
            </a:r>
            <a:r>
              <a:rPr sz="2400" dirty="0"/>
              <a:t> </a:t>
            </a:r>
            <a:r>
              <a:rPr sz="2400" dirty="0" err="1"/>
              <a:t>образовательных</a:t>
            </a:r>
            <a:r>
              <a:rPr sz="2400" dirty="0"/>
              <a:t> </a:t>
            </a:r>
            <a:r>
              <a:rPr sz="2400" dirty="0" err="1"/>
              <a:t>организаций</a:t>
            </a:r>
            <a:r>
              <a:rPr lang="ru-RU" sz="2400" dirty="0"/>
              <a:t> с обновленной-материально-технической базой </a:t>
            </a:r>
            <a:r>
              <a:rPr sz="2400" dirty="0" err="1"/>
              <a:t>составит</a:t>
            </a:r>
            <a:r>
              <a:rPr sz="2400" dirty="0"/>
              <a:t> </a:t>
            </a:r>
            <a:r>
              <a:rPr sz="2400" b="1" dirty="0" err="1"/>
              <a:t>федеральную</a:t>
            </a:r>
            <a:r>
              <a:rPr sz="2400" b="1" dirty="0"/>
              <a:t> </a:t>
            </a:r>
            <a:r>
              <a:rPr sz="2400" b="1" dirty="0" err="1"/>
              <a:t>сеть</a:t>
            </a:r>
            <a:r>
              <a:rPr sz="2400" b="1" dirty="0"/>
              <a:t> </a:t>
            </a:r>
            <a:r>
              <a:rPr sz="2400" b="1" dirty="0" err="1"/>
              <a:t>Центров</a:t>
            </a:r>
            <a:r>
              <a:rPr sz="2400" b="1" dirty="0"/>
              <a:t> образования </a:t>
            </a:r>
            <a:r>
              <a:rPr sz="2400" b="1" dirty="0" err="1"/>
              <a:t>цифрового</a:t>
            </a:r>
            <a:r>
              <a:rPr sz="2400" b="1" dirty="0"/>
              <a:t> и </a:t>
            </a:r>
            <a:r>
              <a:rPr sz="2400" b="1" dirty="0" err="1"/>
              <a:t>гуманитарного</a:t>
            </a:r>
            <a:r>
              <a:rPr sz="2400" b="1" dirty="0"/>
              <a:t> </a:t>
            </a:r>
            <a:r>
              <a:rPr sz="2400" b="1" dirty="0" err="1"/>
              <a:t>профилей</a:t>
            </a:r>
            <a:r>
              <a:rPr sz="2400" b="1" dirty="0"/>
              <a:t>  «</a:t>
            </a:r>
            <a:r>
              <a:rPr sz="2400" b="1" dirty="0" err="1"/>
              <a:t>Точка</a:t>
            </a:r>
            <a:r>
              <a:rPr sz="2400" b="1" dirty="0"/>
              <a:t> </a:t>
            </a:r>
            <a:r>
              <a:rPr sz="2400" b="1" dirty="0" err="1"/>
              <a:t>роста</a:t>
            </a:r>
            <a:r>
              <a:rPr sz="2400" b="1" dirty="0"/>
              <a:t>»</a:t>
            </a:r>
            <a:endParaRPr lang="ru-RU" sz="2400" b="1" dirty="0"/>
          </a:p>
          <a:p>
            <a:pPr marL="0" indent="0" algn="just">
              <a:lnSpc>
                <a:spcPct val="100000"/>
              </a:lnSpc>
              <a:buClr>
                <a:srgbClr val="FF0000"/>
              </a:buClr>
              <a:buNone/>
              <a:defRPr sz="2000"/>
            </a:pPr>
            <a:endParaRPr lang="ru-RU" sz="2400" b="1" dirty="0"/>
          </a:p>
          <a:p>
            <a:pPr marL="0" indent="0" algn="just">
              <a:lnSpc>
                <a:spcPct val="100000"/>
              </a:lnSpc>
              <a:buClr>
                <a:srgbClr val="FF0000"/>
              </a:buClr>
              <a:buNone/>
              <a:defRPr sz="2000"/>
            </a:pPr>
            <a:r>
              <a:rPr lang="ru-RU" b="1" dirty="0"/>
              <a:t>*</a:t>
            </a:r>
            <a:r>
              <a:rPr lang="ru-RU" dirty="0"/>
              <a:t> с 2020 года в сельской местности и в малых городах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79996681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866378" y="6362699"/>
            <a:ext cx="22402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sp>
        <p:nvSpPr>
          <p:cNvPr id="115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365125"/>
            <a:ext cx="8053614" cy="9175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Требование к инфраструктуре Центра «Точка роста»</a:t>
            </a:r>
          </a:p>
        </p:txBody>
      </p:sp>
      <p:sp>
        <p:nvSpPr>
          <p:cNvPr id="116" name="Объект 2"/>
          <p:cNvSpPr txBox="1">
            <a:spLocks noGrp="1"/>
          </p:cNvSpPr>
          <p:nvPr>
            <p:ph type="body" sz="half" idx="1"/>
          </p:nvPr>
        </p:nvSpPr>
        <p:spPr>
          <a:xfrm>
            <a:off x="1181099" y="1790701"/>
            <a:ext cx="9066145" cy="2493064"/>
          </a:xfrm>
          <a:prstGeom prst="rect">
            <a:avLst/>
          </a:prstGeom>
        </p:spPr>
        <p:txBody>
          <a:bodyPr/>
          <a:lstStyle/>
          <a:p>
            <a:pPr marL="0" indent="0" algn="just">
              <a:lnSpc>
                <a:spcPct val="100000"/>
              </a:lnSpc>
              <a:buSzTx/>
              <a:buNone/>
              <a:defRPr sz="2000"/>
            </a:pPr>
            <a:r>
              <a:t>Центр должен быть размещен не менее чем в двух помещениях площадью ≥ 40 м</a:t>
            </a:r>
            <a:r>
              <a:rPr baseline="30000"/>
              <a:t>2</a:t>
            </a:r>
            <a:r>
              <a:t> каждое и включать следующие функциональные зоны: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defRPr sz="2000"/>
            </a:pPr>
            <a:r>
              <a:t>Кабинеты формирования цифровых и гуманитарных компетенций (классы «Информатики», «Технологии» и «ОБЖ»)</a:t>
            </a:r>
          </a:p>
          <a:p>
            <a:pPr algn="just">
              <a:lnSpc>
                <a:spcPct val="100000"/>
              </a:lnSpc>
              <a:buClr>
                <a:srgbClr val="FF0000"/>
              </a:buClr>
              <a:defRPr sz="2000"/>
            </a:pPr>
            <a:r>
              <a:t>Помещение для проектной деятельности – открытое пространство, выполняющее роль центра общественной жизни школы, включающее шахматную гостиную, мадиазону/медиатеку</a:t>
            </a:r>
          </a:p>
        </p:txBody>
      </p:sp>
      <p:grpSp>
        <p:nvGrpSpPr>
          <p:cNvPr id="121" name="Группа 12"/>
          <p:cNvGrpSpPr/>
          <p:nvPr/>
        </p:nvGrpSpPr>
        <p:grpSpPr>
          <a:xfrm>
            <a:off x="99390" y="4537833"/>
            <a:ext cx="12015169" cy="1753636"/>
            <a:chOff x="0" y="0"/>
            <a:chExt cx="12015168" cy="1753634"/>
          </a:xfrm>
        </p:grpSpPr>
        <p:pic>
          <p:nvPicPr>
            <p:cNvPr id="117" name="Рисунок 5" descr="Рисунок 5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-1"/>
              <a:ext cx="2970560" cy="167094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8" name="Рисунок 7" descr="Рисунок 7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6256544" y="31101"/>
              <a:ext cx="2879636" cy="16634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9" name="Рисунок 9" descr="Рисунок 9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057195" y="5167"/>
              <a:ext cx="2944307" cy="165617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0" name="Рисунок 11" descr="Рисунок 11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9180840" y="5167"/>
              <a:ext cx="2834329" cy="174846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22" name="Заголовок 1"/>
          <p:cNvSpPr txBox="1"/>
          <p:nvPr/>
        </p:nvSpPr>
        <p:spPr>
          <a:xfrm>
            <a:off x="8120015" y="6301408"/>
            <a:ext cx="1779361" cy="239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tabLst>
                <a:tab pos="177800" algn="l"/>
              </a:tabLst>
              <a:defRPr sz="11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Ивановская область</a:t>
            </a:r>
          </a:p>
        </p:txBody>
      </p:sp>
      <p:sp>
        <p:nvSpPr>
          <p:cNvPr id="123" name="Заголовок 1"/>
          <p:cNvSpPr txBox="1"/>
          <p:nvPr/>
        </p:nvSpPr>
        <p:spPr>
          <a:xfrm>
            <a:off x="1391222" y="6271590"/>
            <a:ext cx="1640214" cy="2392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tabLst>
                <a:tab pos="177800" algn="l"/>
              </a:tabLst>
              <a:defRPr sz="11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Астраханская </a:t>
            </a:r>
            <a:r>
              <a:rPr sz="900"/>
              <a:t>область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Box 7"/>
          <p:cNvSpPr txBox="1">
            <a:spLocks noGrp="1"/>
          </p:cNvSpPr>
          <p:nvPr>
            <p:ph type="sldNum" sz="quarter" idx="2"/>
          </p:nvPr>
        </p:nvSpPr>
        <p:spPr>
          <a:xfrm>
            <a:off x="11746497" y="6362699"/>
            <a:ext cx="343903" cy="35814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126" name="Заголовок 1"/>
          <p:cNvSpPr txBox="1">
            <a:spLocks noGrp="1"/>
          </p:cNvSpPr>
          <p:nvPr>
            <p:ph type="title"/>
          </p:nvPr>
        </p:nvSpPr>
        <p:spPr>
          <a:xfrm>
            <a:off x="1104900" y="278038"/>
            <a:ext cx="8053614" cy="91757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t>Фирменный стиль</a:t>
            </a:r>
          </a:p>
        </p:txBody>
      </p:sp>
      <p:sp>
        <p:nvSpPr>
          <p:cNvPr id="127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155699" y="1431925"/>
            <a:ext cx="9101485" cy="968375"/>
          </a:xfrm>
          <a:prstGeom prst="rect">
            <a:avLst/>
          </a:prstGeom>
        </p:spPr>
        <p:txBody>
          <a:bodyPr/>
          <a:lstStyle>
            <a:lvl1pPr marL="0" indent="0" algn="just">
              <a:buSzTx/>
              <a:buNone/>
              <a:defRPr sz="2000"/>
            </a:lvl1pPr>
          </a:lstStyle>
          <a:p>
            <a:r>
              <a:t>Символика проекта и правила ее использования в различных задачах по оформлению печатной, цифровой, сувенирной и прочей продукции описаны в кратком руководстве по фирменному стилю.</a:t>
            </a:r>
          </a:p>
        </p:txBody>
      </p:sp>
      <p:pic>
        <p:nvPicPr>
          <p:cNvPr id="128" name="Рисунок 2" descr="Рисунок 2"/>
          <p:cNvPicPr>
            <a:picLocks noChangeAspect="1"/>
          </p:cNvPicPr>
          <p:nvPr/>
        </p:nvPicPr>
        <p:blipFill>
          <a:blip r:embed="rId2">
            <a:extLst/>
          </a:blip>
          <a:srcRect b="60386"/>
          <a:stretch>
            <a:fillRect/>
          </a:stretch>
        </p:blipFill>
        <p:spPr>
          <a:xfrm>
            <a:off x="1176338" y="3106058"/>
            <a:ext cx="3295224" cy="1262744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Объект 2"/>
          <p:cNvSpPr txBox="1"/>
          <p:nvPr/>
        </p:nvSpPr>
        <p:spPr>
          <a:xfrm>
            <a:off x="1175657" y="2569030"/>
            <a:ext cx="2510974" cy="492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Основной логотип </a:t>
            </a:r>
            <a:br/>
            <a:r>
              <a:t>и вспомогательные версии</a:t>
            </a:r>
          </a:p>
        </p:txBody>
      </p:sp>
      <p:sp>
        <p:nvSpPr>
          <p:cNvPr id="130" name="Объект 2"/>
          <p:cNvSpPr txBox="1"/>
          <p:nvPr/>
        </p:nvSpPr>
        <p:spPr>
          <a:xfrm>
            <a:off x="4804230" y="2554515"/>
            <a:ext cx="2993571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Декоративные элементы</a:t>
            </a:r>
          </a:p>
        </p:txBody>
      </p:sp>
      <p:pic>
        <p:nvPicPr>
          <p:cNvPr id="131" name="Рисунок 24" descr="Рисунок 24"/>
          <p:cNvPicPr>
            <a:picLocks noChangeAspect="1"/>
          </p:cNvPicPr>
          <p:nvPr/>
        </p:nvPicPr>
        <p:blipFill>
          <a:blip r:embed="rId2">
            <a:extLst/>
          </a:blip>
          <a:srcRect t="52817" r="36154" b="22140"/>
          <a:stretch>
            <a:fillRect/>
          </a:stretch>
        </p:blipFill>
        <p:spPr>
          <a:xfrm>
            <a:off x="1210657" y="4390328"/>
            <a:ext cx="1552575" cy="5890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Рисунок 25" descr="Рисунок 25"/>
          <p:cNvPicPr>
            <a:picLocks noChangeAspect="1"/>
          </p:cNvPicPr>
          <p:nvPr/>
        </p:nvPicPr>
        <p:blipFill>
          <a:blip r:embed="rId2">
            <a:extLst/>
          </a:blip>
          <a:srcRect t="84234" r="44522"/>
          <a:stretch>
            <a:fillRect/>
          </a:stretch>
        </p:blipFill>
        <p:spPr>
          <a:xfrm>
            <a:off x="2999374" y="4540279"/>
            <a:ext cx="1349069" cy="3708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Рисунок 4" descr="Рисунок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61198" y="4973620"/>
            <a:ext cx="3065735" cy="5396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Рисунок 6" descr="Рисунок 6"/>
          <p:cNvPicPr>
            <a:picLocks noChangeAspect="1"/>
          </p:cNvPicPr>
          <p:nvPr/>
        </p:nvPicPr>
        <p:blipFill>
          <a:blip r:embed="rId4">
            <a:extLst/>
          </a:blip>
          <a:srcRect b="55431"/>
          <a:stretch>
            <a:fillRect/>
          </a:stretch>
        </p:blipFill>
        <p:spPr>
          <a:xfrm>
            <a:off x="1175657" y="5756950"/>
            <a:ext cx="1566489" cy="714784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Рисунок 30" descr="Рисунок 30"/>
          <p:cNvPicPr>
            <a:picLocks noChangeAspect="1"/>
          </p:cNvPicPr>
          <p:nvPr/>
        </p:nvPicPr>
        <p:blipFill>
          <a:blip r:embed="rId4">
            <a:extLst/>
          </a:blip>
          <a:srcRect t="55922"/>
          <a:stretch>
            <a:fillRect/>
          </a:stretch>
        </p:blipFill>
        <p:spPr>
          <a:xfrm>
            <a:off x="2889397" y="5775528"/>
            <a:ext cx="1566490" cy="7069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8" name="Группа 14"/>
          <p:cNvGrpSpPr/>
          <p:nvPr/>
        </p:nvGrpSpPr>
        <p:grpSpPr>
          <a:xfrm>
            <a:off x="4815115" y="3133724"/>
            <a:ext cx="2757261" cy="3314676"/>
            <a:chOff x="0" y="0"/>
            <a:chExt cx="2757260" cy="3314674"/>
          </a:xfrm>
        </p:grpSpPr>
        <p:pic>
          <p:nvPicPr>
            <p:cNvPr id="136" name="Рисунок 10" descr="Рисунок 10"/>
            <p:cNvPicPr>
              <a:picLocks noChangeAspect="1"/>
            </p:cNvPicPr>
            <p:nvPr/>
          </p:nvPicPr>
          <p:blipFill>
            <a:blip r:embed="rId5">
              <a:extLst/>
            </a:blip>
            <a:srcRect t="13947" b="13296"/>
            <a:stretch>
              <a:fillRect/>
            </a:stretch>
          </p:blipFill>
          <p:spPr>
            <a:xfrm>
              <a:off x="0" y="0"/>
              <a:ext cx="2757260" cy="140996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37" name="Рисунок 12" descr="Рисунок 12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15382" y="1513126"/>
              <a:ext cx="2641879" cy="180154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39" name="Объект 2"/>
          <p:cNvSpPr txBox="1"/>
          <p:nvPr/>
        </p:nvSpPr>
        <p:spPr>
          <a:xfrm>
            <a:off x="8014155" y="2529115"/>
            <a:ext cx="2399846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 sz="1400">
                <a:solidFill>
                  <a:srgbClr val="333E4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Варианты вывесок</a:t>
            </a:r>
          </a:p>
        </p:txBody>
      </p:sp>
      <p:pic>
        <p:nvPicPr>
          <p:cNvPr id="140" name="Рисунок 16" descr="Рисунок 16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096278" y="3149600"/>
            <a:ext cx="1350798" cy="1168400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141" name="Рисунок 18" descr="Рисунок 18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8105775" y="4486275"/>
            <a:ext cx="3578225" cy="1336532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  <p:pic>
        <p:nvPicPr>
          <p:cNvPr id="142" name="Рисунок 20" descr="Рисунок 20"/>
          <p:cNvPicPr>
            <a:picLocks noChangeAspect="1"/>
          </p:cNvPicPr>
          <p:nvPr/>
        </p:nvPicPr>
        <p:blipFill>
          <a:blip r:embed="rId9">
            <a:extLst/>
          </a:blip>
          <a:stretch>
            <a:fillRect/>
          </a:stretch>
        </p:blipFill>
        <p:spPr>
          <a:xfrm>
            <a:off x="9610725" y="3136900"/>
            <a:ext cx="2022475" cy="1201588"/>
          </a:xfrm>
          <a:prstGeom prst="rect">
            <a:avLst/>
          </a:prstGeom>
          <a:ln>
            <a:solidFill>
              <a:srgbClr val="808080"/>
            </a:solidFill>
          </a:ln>
          <a:effectLst>
            <a:outerShdw blurRad="50800" dist="38100" dir="27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Ключевое мероприятие 2019 года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/>
              <a:t>20 сентября </a:t>
            </a:r>
          </a:p>
          <a:p>
            <a:pPr marL="0" indent="0" algn="ctr">
              <a:buNone/>
            </a:pPr>
            <a:r>
              <a:rPr lang="ru-RU" sz="4000" dirty="0"/>
              <a:t>Марафон </a:t>
            </a:r>
          </a:p>
          <a:p>
            <a:pPr marL="0" indent="0" algn="ctr">
              <a:buNone/>
            </a:pPr>
            <a:r>
              <a:rPr lang="ru-RU" sz="4000" dirty="0"/>
              <a:t>открытий  Центров «Точка роста»</a:t>
            </a:r>
          </a:p>
        </p:txBody>
      </p:sp>
    </p:spTree>
    <p:extLst>
      <p:ext uri="{BB962C8B-B14F-4D97-AF65-F5344CB8AC3E}">
        <p14:creationId xmlns:p14="http://schemas.microsoft.com/office/powerpoint/2010/main" val="3289650479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39ECA6-728C-448F-AD2D-8070C8FA7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chemeClr val="accent5"/>
                </a:solidFill>
              </a:rPr>
              <a:t>Контакты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49F3505-8F30-46E2-8B57-B9A732387EA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884CDF2-A784-4525-BC9D-2A1719AB4821}" type="slidenum">
              <a:rPr lang="ru-RU" smtClean="0">
                <a:solidFill>
                  <a:schemeClr val="accent5"/>
                </a:solidFill>
              </a:rPr>
              <a:t>9</a:t>
            </a:fld>
            <a:endParaRPr lang="ru-RU" dirty="0">
              <a:solidFill>
                <a:schemeClr val="accent5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463CC84-6F13-4986-8195-1D2E8072601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 b="28756"/>
          <a:stretch/>
        </p:blipFill>
        <p:spPr>
          <a:xfrm>
            <a:off x="4375318" y="4159687"/>
            <a:ext cx="3441364" cy="18152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83448" y="2089542"/>
            <a:ext cx="11196536" cy="1671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dirty="0"/>
              <a:t>Фонд новых форм развития образования </a:t>
            </a:r>
            <a:endParaRPr lang="en-US" dirty="0"/>
          </a:p>
          <a:p>
            <a:pPr>
              <a:lnSpc>
                <a:spcPct val="114000"/>
              </a:lnSpc>
            </a:pPr>
            <a:r>
              <a:rPr lang="ru-RU" dirty="0"/>
              <a:t>+7 (495) 587-75-57 </a:t>
            </a:r>
          </a:p>
          <a:p>
            <a:pPr>
              <a:lnSpc>
                <a:spcPct val="114000"/>
              </a:lnSpc>
            </a:pPr>
            <a:r>
              <a:rPr lang="en-US" dirty="0"/>
              <a:t>info@roskvantorium.ru</a:t>
            </a:r>
          </a:p>
          <a:p>
            <a:pPr>
              <a:lnSpc>
                <a:spcPct val="114000"/>
              </a:lnSpc>
            </a:pPr>
            <a:r>
              <a:rPr lang="en-US" dirty="0"/>
              <a:t>press@roskvantorium.ru</a:t>
            </a:r>
            <a:r>
              <a:rPr lang="ru-RU" dirty="0"/>
              <a:t> </a:t>
            </a:r>
            <a:endParaRPr lang="ru-RU" dirty="0">
              <a:ea typeface="Calibri" panose="020F0502020204030204" pitchFamily="34" charset="0"/>
            </a:endParaRPr>
          </a:p>
          <a:p>
            <a:pPr>
              <a:lnSpc>
                <a:spcPct val="114000"/>
              </a:lnSpc>
            </a:pPr>
            <a:endParaRPr lang="ru-RU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09330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426</Words>
  <Application>Microsoft Office PowerPoint</Application>
  <PresentationFormat>Произвольный</PresentationFormat>
  <Paragraphs>52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 создании федеральной сети Центров образования цифрового и гуманитарного профилей «Точка роста» </vt:lpstr>
      <vt:lpstr>Распоряжение Министерства просвещения РФ №P-23 от 1 марта 2019 года </vt:lpstr>
      <vt:lpstr> </vt:lpstr>
      <vt:lpstr>Образовательные направления</vt:lpstr>
      <vt:lpstr>Организационно-правовая форма Центра</vt:lpstr>
      <vt:lpstr>Требование к инфраструктуре Центра «Точка роста»</vt:lpstr>
      <vt:lpstr>Фирменный стиль</vt:lpstr>
      <vt:lpstr>Ключевое мероприятие 2019 года 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создании федеральной сети Центров образования цифрового и гуманитарного профилей «Точка роста»</dc:title>
  <dc:creator>Лариса Сулима</dc:creator>
  <cp:lastModifiedBy>Татьяна</cp:lastModifiedBy>
  <cp:revision>15</cp:revision>
  <dcterms:modified xsi:type="dcterms:W3CDTF">2019-08-13T12:11:54Z</dcterms:modified>
</cp:coreProperties>
</file>